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82" r:id="rId4"/>
    <p:sldId id="285" r:id="rId5"/>
    <p:sldId id="283" r:id="rId6"/>
    <p:sldId id="284" r:id="rId7"/>
    <p:sldId id="286" r:id="rId8"/>
    <p:sldId id="287" r:id="rId9"/>
    <p:sldId id="289" r:id="rId10"/>
    <p:sldId id="288" r:id="rId11"/>
    <p:sldId id="27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6A"/>
    <a:srgbClr val="717171"/>
    <a:srgbClr val="C92D70"/>
    <a:srgbClr val="CFCFCF"/>
    <a:srgbClr val="D6D6D6"/>
    <a:srgbClr val="D4D4D4"/>
    <a:srgbClr val="D3D3D3"/>
    <a:srgbClr val="909090"/>
    <a:srgbClr val="BEBEBE"/>
    <a:srgbClr val="C42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1AC2-BEDC-444D-B75F-43E017513D16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2080C-DB64-4A5A-B5CD-B0BE17666F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065F-7025-45EC-BE96-972AA040AB6C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937121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429246"/>
            <a:ext cx="7162800" cy="97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Možnosti studia v zahraničí </a:t>
            </a: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2615108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>
              <a:defRPr/>
            </a:pPr>
            <a:endParaRPr 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2222500" y="2915146"/>
            <a:ext cx="4948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dirty="0" smtClean="0"/>
              <a:t>Den otevřených dveří </a:t>
            </a:r>
            <a:r>
              <a:rPr lang="cs-CZ" dirty="0" smtClean="0"/>
              <a:t>22</a:t>
            </a:r>
            <a:r>
              <a:rPr lang="cs-CZ" dirty="0" smtClean="0"/>
              <a:t>. </a:t>
            </a:r>
            <a:r>
              <a:rPr lang="cs-CZ" dirty="0" smtClean="0"/>
              <a:t>1. </a:t>
            </a:r>
            <a:r>
              <a:rPr lang="cs-CZ" dirty="0" smtClean="0"/>
              <a:t>2021</a:t>
            </a:r>
            <a:endParaRPr lang="cs-CZ" dirty="0" smtClean="0"/>
          </a:p>
          <a:p>
            <a:pPr algn="ctr" eaLnBrk="1" hangingPunct="1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6230"/>
            <a:ext cx="3664843" cy="2445138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err="1" smtClean="0">
                <a:solidFill>
                  <a:schemeClr val="bg1"/>
                </a:solidFill>
                <a:latin typeface="Calibri" pitchFamily="34" charset="0"/>
              </a:rPr>
              <a:t>Regional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cs-CZ" sz="3000" dirty="0" err="1" smtClean="0">
                <a:solidFill>
                  <a:schemeClr val="bg1"/>
                </a:solidFill>
                <a:latin typeface="Calibri" pitchFamily="34" charset="0"/>
              </a:rPr>
              <a:t>European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 Project Management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91264" cy="4538022"/>
          </a:xfrm>
        </p:spPr>
        <p:txBody>
          <a:bodyPr>
            <a:noAutofit/>
          </a:bodyPr>
          <a:lstStyle/>
          <a:p>
            <a:r>
              <a:rPr lang="cs-CZ" sz="2400" dirty="0" smtClean="0"/>
              <a:t>obsah studia: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rojektové řízení</a:t>
            </a:r>
          </a:p>
          <a:p>
            <a:pPr lvl="1"/>
            <a:r>
              <a:rPr lang="cs-CZ" sz="2000" dirty="0" smtClean="0"/>
              <a:t>specifika EU a působení v rámci EU</a:t>
            </a:r>
          </a:p>
          <a:p>
            <a:pPr lvl="1"/>
            <a:r>
              <a:rPr lang="cs-CZ" sz="2000" dirty="0" smtClean="0"/>
              <a:t>práce ve vícejazyčném a multikulturním prostředí</a:t>
            </a:r>
          </a:p>
          <a:p>
            <a:pPr lvl="1"/>
            <a:r>
              <a:rPr lang="cs-CZ" sz="2000" dirty="0" smtClean="0"/>
              <a:t>specifika práce v týmech bez společného jazyka</a:t>
            </a:r>
          </a:p>
          <a:p>
            <a:pPr lvl="1"/>
            <a:r>
              <a:rPr lang="cs-CZ" sz="2000" dirty="0" smtClean="0"/>
              <a:t>přeshraniční a meziregionální spolupráce</a:t>
            </a:r>
          </a:p>
          <a:p>
            <a:pPr lvl="1"/>
            <a:r>
              <a:rPr lang="cs-CZ" sz="2000" dirty="0" smtClean="0"/>
              <a:t>významná témata evropských projektů – např. regionální management, udržitelný rozvoj, environmentální management</a:t>
            </a:r>
            <a:endParaRPr lang="cs-CZ" sz="2000" dirty="0"/>
          </a:p>
          <a:p>
            <a:r>
              <a:rPr lang="cs-CZ" sz="2400" dirty="0" smtClean="0"/>
              <a:t>uplatnění – např. projektové týmy, projektové kanceláře, státní agentury, regionální sdružení, projekty přeshraniční spolupráce, mezinárodní obchod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ontakt: doc. Ing. Kamil Pícha, Ph.D.: </a:t>
            </a:r>
            <a:r>
              <a:rPr lang="cs-CZ" sz="2400" dirty="0" err="1" smtClean="0"/>
              <a:t>kpicha@ef</a:t>
            </a:r>
            <a:r>
              <a:rPr lang="cs-CZ" sz="2400" dirty="0" smtClean="0"/>
              <a:t>. jcu.cz</a:t>
            </a:r>
            <a:endParaRPr lang="cs-CZ" sz="2400" dirty="0"/>
          </a:p>
          <a:p>
            <a:endParaRPr lang="cs-CZ" sz="2400" dirty="0" smtClean="0"/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Děkuji 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za pozornost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00113" y="2565400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19225">
              <a:buFont typeface="Wingdings" pitchFamily="2" charset="2"/>
              <a:buNone/>
            </a:pPr>
            <a:endParaRPr lang="cs-CZ" altLang="cs-CZ" dirty="0">
              <a:solidFill>
                <a:srgbClr val="717171"/>
              </a:solidFill>
            </a:endParaRPr>
          </a:p>
        </p:txBody>
      </p:sp>
      <p:sp>
        <p:nvSpPr>
          <p:cNvPr id="10" name="AutoShape 2" descr="DSC 0108"/>
          <p:cNvSpPr>
            <a:spLocks noChangeAspect="1" noChangeArrowheads="1"/>
          </p:cNvSpPr>
          <p:nvPr/>
        </p:nvSpPr>
        <p:spPr bwMode="auto">
          <a:xfrm>
            <a:off x="155575" y="-2925763"/>
            <a:ext cx="4067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4" descr="DSC 0108"/>
          <p:cNvSpPr>
            <a:spLocks noChangeAspect="1" noChangeArrowheads="1"/>
          </p:cNvSpPr>
          <p:nvPr/>
        </p:nvSpPr>
        <p:spPr bwMode="auto">
          <a:xfrm>
            <a:off x="307975" y="-2773363"/>
            <a:ext cx="4067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28508"/>
            <a:ext cx="3664843" cy="2445138"/>
          </a:xfrm>
          <a:prstGeom prst="rect">
            <a:avLst/>
          </a:prstGeom>
        </p:spPr>
      </p:pic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Zahraniční spolupráce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7"/>
            <a:ext cx="8229600" cy="3922816"/>
          </a:xfrm>
        </p:spPr>
        <p:txBody>
          <a:bodyPr>
            <a:normAutofit/>
          </a:bodyPr>
          <a:lstStyle/>
          <a:p>
            <a:r>
              <a:rPr lang="cs-CZ" sz="2800" dirty="0"/>
              <a:t>Ekonomická fakulta spolupracuje s více než 70 zahraničními </a:t>
            </a:r>
            <a:r>
              <a:rPr lang="cs-CZ" sz="2800" dirty="0" smtClean="0"/>
              <a:t>univerzitami</a:t>
            </a:r>
          </a:p>
          <a:p>
            <a:pPr lvl="1"/>
            <a:r>
              <a:rPr lang="cs-CZ" sz="2400" dirty="0" smtClean="0"/>
              <a:t>Vzájemná výměna studentů</a:t>
            </a:r>
          </a:p>
          <a:p>
            <a:pPr lvl="1"/>
            <a:r>
              <a:rPr lang="cs-CZ" sz="2400" dirty="0" smtClean="0"/>
              <a:t>Organizace letních škol</a:t>
            </a:r>
          </a:p>
          <a:p>
            <a:pPr lvl="1"/>
            <a:r>
              <a:rPr lang="cs-CZ" sz="2400" dirty="0" smtClean="0"/>
              <a:t>Podpora realizace pracovních stáží</a:t>
            </a:r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Studenti Ekonomické fakulty mohou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29600" cy="4321997"/>
          </a:xfrm>
        </p:spPr>
        <p:txBody>
          <a:bodyPr>
            <a:noAutofit/>
          </a:bodyPr>
          <a:lstStyle/>
          <a:p>
            <a:r>
              <a:rPr lang="cs-CZ" sz="2400" dirty="0"/>
              <a:t>Potkat zahraniční studenty v kampusu a získat tak informace o zemi a univerzitě dle svého </a:t>
            </a:r>
            <a:r>
              <a:rPr lang="cs-CZ" sz="2400" dirty="0" smtClean="0"/>
              <a:t>zájmu</a:t>
            </a:r>
          </a:p>
          <a:p>
            <a:r>
              <a:rPr lang="cs-CZ" sz="2400" dirty="0" smtClean="0"/>
              <a:t>Potkat studenty na výuce předmětů v anglickém jazyce</a:t>
            </a:r>
            <a:endParaRPr lang="cs-CZ" sz="2400" dirty="0"/>
          </a:p>
          <a:p>
            <a:r>
              <a:rPr lang="cs-CZ" sz="2400" dirty="0" smtClean="0"/>
              <a:t>Zapojit se do mezinárodního studentského klubu JU (Erasmus Student network USB </a:t>
            </a:r>
            <a:r>
              <a:rPr lang="cs-CZ" sz="2400" dirty="0" err="1" smtClean="0"/>
              <a:t>Budweis</a:t>
            </a:r>
            <a:r>
              <a:rPr lang="cs-CZ" sz="2400" dirty="0" smtClean="0"/>
              <a:t>) a pomáhat zahraničním studentům</a:t>
            </a:r>
          </a:p>
          <a:p>
            <a:r>
              <a:rPr lang="cs-CZ" sz="2400" dirty="0" smtClean="0"/>
              <a:t>Vyjet na krátkodobý pobyt do zahraničí („letní škola“)</a:t>
            </a:r>
          </a:p>
          <a:p>
            <a:r>
              <a:rPr lang="cs-CZ" sz="2400" dirty="0" smtClean="0"/>
              <a:t>Studovat jeden nebo dva semestry na zahraniční univerzitě</a:t>
            </a:r>
          </a:p>
          <a:p>
            <a:r>
              <a:rPr lang="cs-CZ" sz="2400" dirty="0" smtClean="0"/>
              <a:t>Absolvovat praxi v zahraničním podniku nebo instituci po dobu nejméně 2 měsíců</a:t>
            </a:r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Studium </a:t>
            </a: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v zahraničí 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podporujeme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91264" cy="4321997"/>
          </a:xfrm>
        </p:spPr>
        <p:txBody>
          <a:bodyPr>
            <a:noAutofit/>
          </a:bodyPr>
          <a:lstStyle/>
          <a:p>
            <a:r>
              <a:rPr lang="cs-CZ" sz="2400" dirty="0" smtClean="0"/>
              <a:t>Nabízíme studium na partnerských univerzitách</a:t>
            </a:r>
          </a:p>
          <a:p>
            <a:r>
              <a:rPr lang="cs-CZ" sz="2400" dirty="0" smtClean="0"/>
              <a:t>Pomáháme s hledáním možnosti praxe v zahraničí</a:t>
            </a:r>
          </a:p>
          <a:p>
            <a:r>
              <a:rPr lang="cs-CZ" sz="2400" dirty="0" smtClean="0"/>
              <a:t>Pomáháme s organizací, poskytujeme informace a rady</a:t>
            </a:r>
          </a:p>
          <a:p>
            <a:r>
              <a:rPr lang="cs-CZ" sz="2400" dirty="0" smtClean="0"/>
              <a:t>Poskytujeme stipendia (finanční podporu) na pobyt v zahraničí</a:t>
            </a:r>
          </a:p>
          <a:p>
            <a:r>
              <a:rPr lang="cs-CZ" sz="2400" dirty="0" smtClean="0"/>
              <a:t>Žádáme o dotace na tato stipendia do vzdálenějších zemí</a:t>
            </a:r>
          </a:p>
          <a:p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Stipendium v zahraničí podporujeme</a:t>
            </a:r>
          </a:p>
          <a:p>
            <a:endParaRPr lang="cs-CZ" sz="2400" dirty="0" smtClean="0"/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Studenti EF nejčastěji </a:t>
            </a:r>
            <a:r>
              <a:rPr lang="cs-CZ" sz="2600" dirty="0" smtClean="0">
                <a:solidFill>
                  <a:schemeClr val="bg1"/>
                </a:solidFill>
                <a:latin typeface="Calibri" pitchFamily="34" charset="0"/>
              </a:rPr>
              <a:t>vyjíždějí </a:t>
            </a:r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do zemí Erasmus</a:t>
            </a:r>
            <a:r>
              <a:rPr lang="cs-CZ" sz="26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  <a:endParaRPr lang="cs-CZ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7"/>
            <a:ext cx="8291264" cy="505574"/>
          </a:xfrm>
        </p:spPr>
        <p:txBody>
          <a:bodyPr>
            <a:noAutofit/>
          </a:bodyPr>
          <a:lstStyle/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1026" name="Picture 2" descr="https://ied.eu/wp-content/uploads/2018/12/erasmus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6" y="1880018"/>
            <a:ext cx="7835711" cy="49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79912" y="2060848"/>
            <a:ext cx="525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Země EU + Island, Lichtenštejnsko, Norsko, Srbsko, Turecko, </a:t>
            </a:r>
            <a:r>
              <a:rPr lang="cs-CZ" dirty="0" err="1" smtClean="0"/>
              <a:t>Rep</a:t>
            </a:r>
            <a:r>
              <a:rPr lang="cs-CZ" dirty="0" smtClean="0"/>
              <a:t>. Severní Makedonie +22 sousedních zemí</a:t>
            </a:r>
            <a:endParaRPr lang="cs-CZ" dirty="0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Studenti vyjíždějí mimo Evropu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91264" cy="4321997"/>
          </a:xfrm>
        </p:spPr>
        <p:txBody>
          <a:bodyPr>
            <a:noAutofit/>
          </a:bodyPr>
          <a:lstStyle/>
          <a:p>
            <a:r>
              <a:rPr lang="cs-CZ" sz="2400" dirty="0" smtClean="0"/>
              <a:t>Univerzity v partnerských zemích mimo Evropu</a:t>
            </a:r>
            <a:endParaRPr lang="cs-CZ" sz="2400" dirty="0" smtClean="0"/>
          </a:p>
          <a:p>
            <a:pPr lvl="1"/>
            <a:r>
              <a:rPr lang="cs-CZ" sz="2000" dirty="0" smtClean="0"/>
              <a:t>Austrálie</a:t>
            </a:r>
          </a:p>
          <a:p>
            <a:pPr lvl="1"/>
            <a:r>
              <a:rPr lang="cs-CZ" sz="2000" dirty="0" smtClean="0"/>
              <a:t>Brazílie</a:t>
            </a:r>
          </a:p>
          <a:p>
            <a:pPr lvl="1"/>
            <a:r>
              <a:rPr lang="cs-CZ" sz="2000" dirty="0" smtClean="0"/>
              <a:t>Japonsko</a:t>
            </a:r>
          </a:p>
          <a:p>
            <a:pPr lvl="1"/>
            <a:r>
              <a:rPr lang="cs-CZ" sz="2000" dirty="0" smtClean="0"/>
              <a:t>Jižní Korea</a:t>
            </a:r>
          </a:p>
          <a:p>
            <a:pPr lvl="1"/>
            <a:r>
              <a:rPr lang="cs-CZ" sz="2000" dirty="0" smtClean="0"/>
              <a:t>Malajsie</a:t>
            </a:r>
          </a:p>
          <a:p>
            <a:pPr lvl="1"/>
            <a:r>
              <a:rPr lang="cs-CZ" sz="2000" dirty="0" smtClean="0"/>
              <a:t>Mexiko</a:t>
            </a:r>
          </a:p>
          <a:p>
            <a:pPr lvl="1"/>
            <a:r>
              <a:rPr lang="cs-CZ" sz="2000" dirty="0" smtClean="0"/>
              <a:t>USA</a:t>
            </a:r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Organizujeme společné kurzy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91264" cy="4321997"/>
          </a:xfrm>
        </p:spPr>
        <p:txBody>
          <a:bodyPr>
            <a:noAutofit/>
          </a:bodyPr>
          <a:lstStyle/>
          <a:p>
            <a:r>
              <a:rPr lang="cs-CZ" sz="2400" dirty="0" smtClean="0"/>
              <a:t>společné kulturně vzdělávací kurzy</a:t>
            </a:r>
          </a:p>
          <a:p>
            <a:r>
              <a:rPr lang="cs-CZ" sz="2400" dirty="0" smtClean="0"/>
              <a:t>letní školy</a:t>
            </a:r>
          </a:p>
          <a:p>
            <a:r>
              <a:rPr lang="cs-CZ" sz="2400" dirty="0" smtClean="0"/>
              <a:t>propojení se studijními programy na zahraničních univerzitách – double </a:t>
            </a:r>
            <a:r>
              <a:rPr lang="cs-CZ" sz="2400" dirty="0" err="1" smtClean="0"/>
              <a:t>degree</a:t>
            </a:r>
            <a:r>
              <a:rPr lang="cs-CZ" sz="2400" dirty="0" smtClean="0"/>
              <a:t> (dvojí diplom)</a:t>
            </a:r>
          </a:p>
          <a:p>
            <a:r>
              <a:rPr lang="cs-CZ" sz="2400" dirty="0" smtClean="0"/>
              <a:t>společné studijní programy (joint </a:t>
            </a:r>
            <a:r>
              <a:rPr lang="cs-CZ" sz="2400" dirty="0" err="1" smtClean="0"/>
              <a:t>degree</a:t>
            </a:r>
            <a:r>
              <a:rPr lang="cs-CZ" sz="2400" dirty="0" smtClean="0"/>
              <a:t>)</a:t>
            </a:r>
            <a:endParaRPr lang="cs-CZ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cs-CZ" sz="2400" dirty="0" smtClean="0"/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err="1" smtClean="0">
                <a:solidFill>
                  <a:schemeClr val="bg1"/>
                </a:solidFill>
                <a:latin typeface="Calibri" pitchFamily="34" charset="0"/>
              </a:rPr>
              <a:t>Regional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cs-CZ" sz="3000" dirty="0" err="1" smtClean="0">
                <a:solidFill>
                  <a:schemeClr val="bg1"/>
                </a:solidFill>
                <a:latin typeface="Calibri" pitchFamily="34" charset="0"/>
              </a:rPr>
              <a:t>European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 Project Management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91264" cy="4321997"/>
          </a:xfrm>
        </p:spPr>
        <p:txBody>
          <a:bodyPr>
            <a:noAutofit/>
          </a:bodyPr>
          <a:lstStyle/>
          <a:p>
            <a:r>
              <a:rPr lang="cs-CZ" sz="2400" dirty="0" smtClean="0"/>
              <a:t>JU v Č. Budějovicích + UBS </a:t>
            </a:r>
            <a:r>
              <a:rPr lang="cs-CZ" sz="2400" dirty="0" err="1" smtClean="0"/>
              <a:t>Lorient</a:t>
            </a:r>
            <a:r>
              <a:rPr lang="cs-CZ" sz="2400" dirty="0"/>
              <a:t> </a:t>
            </a:r>
            <a:r>
              <a:rPr lang="cs-CZ" sz="2400" dirty="0" smtClean="0"/>
              <a:t>(Francie) + WHZ </a:t>
            </a:r>
            <a:r>
              <a:rPr lang="cs-CZ" sz="2400" dirty="0" err="1" smtClean="0"/>
              <a:t>Zwickau</a:t>
            </a:r>
            <a:r>
              <a:rPr lang="cs-CZ" sz="2400" dirty="0" smtClean="0"/>
              <a:t> (Německo)</a:t>
            </a:r>
          </a:p>
          <a:p>
            <a:r>
              <a:rPr lang="cs-CZ" sz="2400" dirty="0" smtClean="0"/>
              <a:t>od roku 2015</a:t>
            </a:r>
          </a:p>
          <a:p>
            <a:r>
              <a:rPr lang="cs-CZ" sz="2400" dirty="0" smtClean="0"/>
              <a:t>uchazeči potřebují Aj (min. B2), </a:t>
            </a:r>
            <a:r>
              <a:rPr lang="cs-CZ" sz="2400" dirty="0" err="1" smtClean="0"/>
              <a:t>Fj</a:t>
            </a:r>
            <a:r>
              <a:rPr lang="cs-CZ" sz="2400" dirty="0" smtClean="0"/>
              <a:t> (min. B2), </a:t>
            </a:r>
            <a:r>
              <a:rPr lang="cs-CZ" sz="2400" dirty="0" err="1" smtClean="0"/>
              <a:t>Nj</a:t>
            </a:r>
            <a:r>
              <a:rPr lang="cs-CZ" sz="2400" dirty="0"/>
              <a:t> </a:t>
            </a:r>
            <a:r>
              <a:rPr lang="cs-CZ" sz="2400" dirty="0" smtClean="0"/>
              <a:t>(min. A1)</a:t>
            </a:r>
          </a:p>
          <a:p>
            <a:r>
              <a:rPr lang="cs-CZ" sz="2400" dirty="0" smtClean="0"/>
              <a:t>tři semestry společného studia – studenti ze všech partnerských zemí</a:t>
            </a:r>
          </a:p>
          <a:p>
            <a:r>
              <a:rPr lang="cs-CZ" sz="2400" dirty="0" smtClean="0"/>
              <a:t>4. semestr – praxe/stáž + diplomová práce</a:t>
            </a:r>
          </a:p>
          <a:p>
            <a:r>
              <a:rPr lang="cs-CZ" sz="2400" dirty="0" smtClean="0"/>
              <a:t>dosud průměrný počet studentů v ročníku: 11</a:t>
            </a:r>
          </a:p>
          <a:p>
            <a:r>
              <a:rPr lang="cs-CZ" sz="2400" dirty="0" smtClean="0"/>
              <a:t>jazyková příprava</a:t>
            </a:r>
            <a:endParaRPr lang="cs-CZ" sz="2400" dirty="0"/>
          </a:p>
          <a:p>
            <a:endParaRPr lang="cs-CZ" sz="2400" dirty="0" smtClean="0"/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23834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-108520" y="1159938"/>
            <a:ext cx="9144000" cy="720080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5675" y="1210093"/>
            <a:ext cx="71628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err="1" smtClean="0">
                <a:solidFill>
                  <a:schemeClr val="bg1"/>
                </a:solidFill>
                <a:latin typeface="Calibri" pitchFamily="34" charset="0"/>
              </a:rPr>
              <a:t>Regional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cs-CZ" sz="3000" dirty="0" err="1" smtClean="0">
                <a:solidFill>
                  <a:schemeClr val="bg1"/>
                </a:solidFill>
                <a:latin typeface="Calibri" pitchFamily="34" charset="0"/>
              </a:rPr>
              <a:t>European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 Project Management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585045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3600" b="1" dirty="0">
              <a:solidFill>
                <a:srgbClr val="71717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203346"/>
            <a:ext cx="8291264" cy="4321997"/>
          </a:xfrm>
        </p:spPr>
        <p:txBody>
          <a:bodyPr>
            <a:noAutofit/>
          </a:bodyPr>
          <a:lstStyle/>
          <a:p>
            <a:r>
              <a:rPr lang="cs-CZ" sz="2400" dirty="0" smtClean="0"/>
              <a:t>relativně nízké poplatky za studium</a:t>
            </a:r>
          </a:p>
          <a:p>
            <a:r>
              <a:rPr lang="cs-CZ" sz="2400" dirty="0" smtClean="0"/>
              <a:t>finanční podpora výjezdů na partnerské univerzity a stáž do zahraničí</a:t>
            </a:r>
          </a:p>
          <a:p>
            <a:r>
              <a:rPr lang="cs-CZ" sz="2400" dirty="0" smtClean="0"/>
              <a:t>zahraniční doklad o vzdělání</a:t>
            </a:r>
            <a:endParaRPr lang="cs-CZ" sz="2400" dirty="0"/>
          </a:p>
          <a:p>
            <a:endParaRPr lang="cs-CZ" sz="2400" dirty="0" smtClean="0"/>
          </a:p>
          <a:p>
            <a:endParaRPr lang="cs-CZ" sz="2800" dirty="0"/>
          </a:p>
          <a:p>
            <a:pPr marL="0" indent="0" algn="ctr">
              <a:buNone/>
            </a:pPr>
            <a:endParaRPr lang="en-US" sz="2800" b="1" dirty="0">
              <a:solidFill>
                <a:srgbClr val="D2146A"/>
              </a:solidFill>
            </a:endParaRP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203DB351B6994690642ED27C05F499" ma:contentTypeVersion="7" ma:contentTypeDescription="Vytvoří nový dokument" ma:contentTypeScope="" ma:versionID="0deeba03dfdfc251fea3029d81b0d8a1">
  <xsd:schema xmlns:xsd="http://www.w3.org/2001/XMLSchema" xmlns:xs="http://www.w3.org/2001/XMLSchema" xmlns:p="http://schemas.microsoft.com/office/2006/metadata/properties" xmlns:ns2="7d36f575-19b5-4a2d-9f81-53efd9308ab6" targetNamespace="http://schemas.microsoft.com/office/2006/metadata/properties" ma:root="true" ma:fieldsID="46f5073f3d7dc9495c205ea6ccec2c44" ns2:_="">
    <xsd:import namespace="7d36f575-19b5-4a2d-9f81-53efd9308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6f575-19b5-4a2d-9f81-53efd9308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E95042-7587-4A2A-9853-1E500DB14FDC}"/>
</file>

<file path=customXml/itemProps2.xml><?xml version="1.0" encoding="utf-8"?>
<ds:datastoreItem xmlns:ds="http://schemas.openxmlformats.org/officeDocument/2006/customXml" ds:itemID="{6AC62B8D-9D33-498E-8269-530D451323CF}"/>
</file>

<file path=customXml/itemProps3.xml><?xml version="1.0" encoding="utf-8"?>
<ds:datastoreItem xmlns:ds="http://schemas.openxmlformats.org/officeDocument/2006/customXml" ds:itemID="{531F6020-C2CE-4906-87CD-0033A6357736}"/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418</Words>
  <Application>Microsoft Office PowerPoint</Application>
  <PresentationFormat>Předvádění na obrazovce (4:3)</PresentationFormat>
  <Paragraphs>65</Paragraphs>
  <Slides>11</Slides>
  <Notes>0</Notes>
  <HiddenSlides>0</HiddenSlides>
  <MMClips>11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Mikešová</dc:creator>
  <cp:lastModifiedBy>Kamil Pícha</cp:lastModifiedBy>
  <cp:revision>104</cp:revision>
  <dcterms:created xsi:type="dcterms:W3CDTF">2013-03-07T13:03:11Z</dcterms:created>
  <dcterms:modified xsi:type="dcterms:W3CDTF">2021-01-17T17:27:44Z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0x0101004B203DB351B6994690642ED27C05F499</vt:lpwstr>
  </property>
</Properties>
</file>