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2" r:id="rId4"/>
    <p:sldId id="263" r:id="rId5"/>
    <p:sldId id="266" r:id="rId6"/>
    <p:sldId id="267" r:id="rId7"/>
    <p:sldId id="268" r:id="rId8"/>
    <p:sldId id="269" r:id="rId9"/>
    <p:sldId id="265" r:id="rId10"/>
    <p:sldId id="270" r:id="rId11"/>
    <p:sldId id="271" r:id="rId12"/>
    <p:sldId id="272" r:id="rId13"/>
    <p:sldId id="273" r:id="rId14"/>
    <p:sldId id="284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0"/>
    <a:srgbClr val="717171"/>
    <a:srgbClr val="C92D70"/>
    <a:srgbClr val="D10074"/>
    <a:srgbClr val="C42E9D"/>
    <a:srgbClr val="CFCFCF"/>
    <a:srgbClr val="D6D6D6"/>
    <a:srgbClr val="D4D4D4"/>
    <a:srgbClr val="D3D3D3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295D-7889-4EBD-8E80-1C32666C536F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112D5-A4ED-4F27-AF73-A8DF5BEA6A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470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344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053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89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451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36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72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45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61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680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956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63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64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14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12D5-A4ED-4F27-AF73-A8DF5BEA6A1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234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01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62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14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40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57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17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32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2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193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35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6065F-7025-45EC-BE96-972AA040AB6C}" type="datetimeFigureOut">
              <a:rPr lang="cs-CZ" smtClean="0"/>
              <a:t>21.11.2017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04FF9-26D7-4F9D-B9D7-90F8798E5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3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f.jcu.cz/?set_language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admiss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admission/bachelors-degree-programme-ekonomic-informatics-in-english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incoming-students/offered-courses-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%C4%8Dsob&amp;source=images&amp;cd=&amp;cad=rja&amp;docid=U7dDNajABQC8QM&amp;tbnid=dv3GqLhy8Kz5iM:&amp;ved=0CAUQjRw&amp;url=http://tema.novinky.cz/csob&amp;ei=T0RIUZ7lFYLOOMmJgbgP&amp;bvm=bv.43828540,d.bGE&amp;psig=AFQjCNGtifa6QqslAUdl30Tp4K8enevecw&amp;ust=1363776973475204" TargetMode="External"/><Relationship Id="rId13" Type="http://schemas.openxmlformats.org/officeDocument/2006/relationships/image" Target="../media/image53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hyperlink" Target="http://www.google.cz/url?sa=i&amp;rct=j&amp;q=robrt+bosch&amp;source=images&amp;cd=&amp;cad=rja&amp;docid=jnXoBjFTymmcSM&amp;tbnid=Itsmli68Fhc95M:&amp;ved=0CAUQjRw&amp;url=http://www.autobenex.cz/cs/sortiment/3-dieselove-komponenty&amp;ei=MERIUZPZKMTkOuvPgKAB&amp;bvm=bv.43828540,d.bGE&amp;psig=AFQjCNFvH9NGT_j5A0osJi2gW2Fn15T_9A&amp;ust=136377693991922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5" Type="http://schemas.openxmlformats.org/officeDocument/2006/relationships/image" Target="../media/image33.jpeg"/><Relationship Id="rId10" Type="http://schemas.openxmlformats.org/officeDocument/2006/relationships/image" Target="../media/image51.jpeg"/><Relationship Id="rId4" Type="http://schemas.openxmlformats.org/officeDocument/2006/relationships/image" Target="../media/image46.png"/><Relationship Id="rId9" Type="http://schemas.openxmlformats.org/officeDocument/2006/relationships/image" Target="../media/image50.jpeg"/><Relationship Id="rId1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mailto:international@ef.jcu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11" Type="http://schemas.openxmlformats.org/officeDocument/2006/relationships/image" Target="../media/image16.jpeg"/><Relationship Id="rId5" Type="http://schemas.openxmlformats.org/officeDocument/2006/relationships/image" Target="../media/image1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cu.cz/?set_language=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5" y="26064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0" y="1725613"/>
            <a:ext cx="9144000" cy="1677987"/>
          </a:xfrm>
          <a:prstGeom prst="rect">
            <a:avLst/>
          </a:prstGeom>
          <a:solidFill>
            <a:srgbClr val="D1007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cs-CZ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99165" y="1830686"/>
            <a:ext cx="8449299" cy="1702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Thông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tin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môi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tr</a:t>
            </a:r>
            <a:r>
              <a:rPr lang="vi-VN" dirty="0">
                <a:solidFill>
                  <a:schemeClr val="bg1"/>
                </a:solidFill>
                <a:latin typeface="Calibri" pitchFamily="34" charset="0"/>
              </a:rPr>
              <a:t>ư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ờng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cs-CZ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Obdélník 3"/>
          <p:cNvSpPr>
            <a:spLocks noChangeArrowheads="1"/>
          </p:cNvSpPr>
          <p:nvPr/>
        </p:nvSpPr>
        <p:spPr bwMode="auto">
          <a:xfrm>
            <a:off x="0" y="3403600"/>
            <a:ext cx="9144000" cy="16779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none"/>
          <a:lstStyle/>
          <a:p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Khoa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tế</a:t>
            </a:r>
            <a:endParaRPr lang="cs-CZ" sz="28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Séc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tại</a:t>
            </a:r>
            <a:r>
              <a:rPr lang="cs-CZ" sz="2800" dirty="0">
                <a:solidFill>
                  <a:schemeClr val="bg1"/>
                </a:solidFill>
                <a:latin typeface="Calibri" pitchFamily="34" charset="0"/>
              </a:rPr>
              <a:t> České Budějovice</a:t>
            </a:r>
          </a:p>
          <a:p>
            <a:pPr>
              <a:spcAft>
                <a:spcPts val="1200"/>
              </a:spcAft>
            </a:pP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Hòa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Séc</a:t>
            </a:r>
            <a:endParaRPr lang="cs-CZ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D10074"/>
                </a:solidFill>
              </a:rPr>
              <a:t>Khoa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Kinh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tế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8"/>
          <p:cNvSpPr txBox="1">
            <a:spLocks/>
          </p:cNvSpPr>
          <p:nvPr/>
        </p:nvSpPr>
        <p:spPr>
          <a:xfrm>
            <a:off x="611560" y="903040"/>
            <a:ext cx="8278812" cy="5461000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defRPr/>
            </a:pPr>
            <a:endParaRPr lang="cs-CZ" dirty="0"/>
          </a:p>
          <a:p>
            <a:pPr marL="514350" indent="-514350">
              <a:defRPr/>
            </a:pPr>
            <a:endParaRPr lang="cs-CZ" dirty="0"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Thành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lập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năm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2007</a:t>
            </a: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bộ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phận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12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chuyên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ngành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Cử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nhân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, MA, PhD</a:t>
            </a: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 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6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00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sinh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viên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nhân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viên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nhà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tr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ư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ờng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H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ơ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 40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đại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học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đối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tác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n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ư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ớc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ngoài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90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sinh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viên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ng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ư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ớc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ngoài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mỗi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năm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0" indent="0">
              <a:buFont typeface="Symbol" pitchFamily="18" charset="2"/>
              <a:buNone/>
              <a:defRPr/>
            </a:pPr>
            <a:endParaRPr lang="en-GB" dirty="0">
              <a:cs typeface="Times New Roman" pitchFamily="16" charset="0"/>
            </a:endParaRPr>
          </a:p>
          <a:p>
            <a:pPr marL="303213" lvl="1" indent="0">
              <a:buSzPct val="75000"/>
              <a:buFont typeface="Symbol" pitchFamily="18" charset="2"/>
              <a:buNone/>
              <a:defRPr/>
            </a:pPr>
            <a:r>
              <a:rPr lang="en-GB" dirty="0">
                <a:cs typeface="Times New Roman" pitchFamily="16" charset="0"/>
              </a:rPr>
              <a:t>							</a:t>
            </a:r>
            <a:r>
              <a:rPr lang="en-GB" dirty="0">
                <a:cs typeface="Times New Roman" pitchFamily="16" charset="0"/>
                <a:hlinkClick r:id="rId2"/>
              </a:rPr>
              <a:t>more info</a:t>
            </a:r>
            <a:endParaRPr lang="en-GB" dirty="0">
              <a:cs typeface="Times New Roman" pitchFamily="1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73175"/>
            <a:ext cx="3881438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1786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45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D10074"/>
                </a:solidFill>
              </a:rPr>
              <a:t>Lí</a:t>
            </a:r>
            <a:r>
              <a:rPr lang="en-US" sz="3600" dirty="0">
                <a:solidFill>
                  <a:srgbClr val="D10074"/>
                </a:solidFill>
              </a:rPr>
              <a:t> do </a:t>
            </a:r>
            <a:r>
              <a:rPr lang="en-US" sz="3600" dirty="0" err="1">
                <a:solidFill>
                  <a:srgbClr val="D10074"/>
                </a:solidFill>
              </a:rPr>
              <a:t>nên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học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tại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đây</a:t>
            </a:r>
            <a:r>
              <a:rPr lang="en-US" sz="3600" dirty="0">
                <a:solidFill>
                  <a:srgbClr val="D10074"/>
                </a:solidFill>
              </a:rPr>
              <a:t>?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2"/>
          <p:cNvSpPr>
            <a:spLocks noChangeArrowheads="1"/>
          </p:cNvSpPr>
          <p:nvPr/>
        </p:nvSpPr>
        <p:spPr bwMode="auto">
          <a:xfrm>
            <a:off x="158750" y="1866900"/>
            <a:ext cx="83248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Học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tập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bằng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tiếng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Anh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Chi </a:t>
            </a: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phí</a:t>
            </a: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rẻ</a:t>
            </a:r>
            <a:endParaRPr lang="en-GB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Môi</a:t>
            </a:r>
            <a:r>
              <a:rPr lang="en-GB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tr</a:t>
            </a:r>
            <a:r>
              <a:rPr lang="vi-VN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ờng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quốc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tế</a:t>
            </a:r>
            <a:endParaRPr lang="en-GB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Vị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trí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địa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lí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lý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t</a:t>
            </a:r>
            <a:r>
              <a:rPr lang="vi-VN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ởng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của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thành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phố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Môi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tr</a:t>
            </a:r>
            <a:r>
              <a:rPr lang="vi-VN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ờng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sạch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và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an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toàn</a:t>
            </a:r>
            <a:endParaRPr lang="cs-CZ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Nh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ững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ph</a:t>
            </a:r>
            <a:r>
              <a:rPr lang="vi-VN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ơng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pháp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học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tập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hiện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đại</a:t>
            </a:r>
            <a:endParaRPr lang="en-GB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  <a:p>
            <a:pPr lvl="1"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C</a:t>
            </a:r>
            <a:r>
              <a:rPr lang="vi-VN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ơ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hội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thực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hành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tại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các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tập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đoàn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quốc</a:t>
            </a:r>
            <a:r>
              <a:rPr lang="en-US" altLang="cs-CZ" sz="2400" dirty="0">
                <a:solidFill>
                  <a:srgbClr val="C92D70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C92D70"/>
                </a:solidFill>
                <a:latin typeface="Georgia" panose="02040502050405020303" pitchFamily="18" charset="0"/>
              </a:rPr>
              <a:t>tế</a:t>
            </a:r>
            <a:endParaRPr lang="en-GB" altLang="cs-CZ" sz="2400" dirty="0">
              <a:solidFill>
                <a:srgbClr val="C92D70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/>
          <a:stretch>
            <a:fillRect/>
          </a:stretch>
        </p:blipFill>
        <p:spPr bwMode="auto">
          <a:xfrm>
            <a:off x="5508104" y="1484784"/>
            <a:ext cx="3298155" cy="214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285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0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D10074"/>
                </a:solidFill>
              </a:rPr>
              <a:t>Những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hình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thức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học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tập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248785" y="1164134"/>
            <a:ext cx="8607425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Nh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ững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chuyên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ngành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bằng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tiếng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Anh</a:t>
            </a: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Tin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học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kinh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tế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(c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ử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nhân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Quản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trị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kinh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doanh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thạc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sĩ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Quản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lí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kinh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tế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doanh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nghiệp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tiến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sĩ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Những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khóa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học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có</a:t>
            </a: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ch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ứng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chỉ</a:t>
            </a: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717171"/>
                </a:solidFill>
                <a:latin typeface="Georgia" panose="02040502050405020303" pitchFamily="18" charset="0"/>
              </a:rPr>
              <a:t>H</a:t>
            </a:r>
            <a:r>
              <a:rPr lang="vi-VN" sz="2400" dirty="0">
                <a:solidFill>
                  <a:srgbClr val="717171"/>
                </a:solidFill>
                <a:latin typeface="Georgia" panose="02040502050405020303" pitchFamily="18" charset="0"/>
              </a:rPr>
              <a:t>ơ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n 50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khóa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học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ngắn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hạn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)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bằng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tiếng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Anh</a:t>
            </a: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1" eaLnBrk="1" hangingPunct="1">
              <a:defRPr/>
            </a:pPr>
            <a:endParaRPr lang="en-GB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sz="24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hè</a:t>
            </a: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42950" lvl="2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Chuyên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sâu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về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mảng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Ngoại</a:t>
            </a:r>
            <a:r>
              <a:rPr lang="en-US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thương</a:t>
            </a: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lvl="5">
              <a:defRPr/>
            </a:pPr>
            <a:r>
              <a:rPr lang="en-US" sz="2400" dirty="0">
                <a:latin typeface="Georgia" panose="02040502050405020303" pitchFamily="18" charset="0"/>
              </a:rPr>
              <a:t>					</a:t>
            </a:r>
            <a:r>
              <a:rPr lang="en-US" sz="2000" dirty="0">
                <a:latin typeface="Georgia" panose="02040502050405020303" pitchFamily="18" charset="0"/>
                <a:hlinkClick r:id="rId3"/>
              </a:rPr>
              <a:t>more info</a:t>
            </a:r>
            <a:endParaRPr lang="cs-CZ" sz="2000" dirty="0"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latin typeface="Georgia" panose="02040502050405020303" pitchFamily="18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58"/>
            <a:ext cx="2808069" cy="51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30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552" y="381000"/>
            <a:ext cx="806489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altLang="cs-CZ" sz="3000" dirty="0">
                <a:solidFill>
                  <a:srgbClr val="C92D70"/>
                </a:solidFill>
              </a:rPr>
              <a:t>Tin </a:t>
            </a:r>
            <a:r>
              <a:rPr lang="cs-CZ" altLang="cs-CZ" sz="3000" dirty="0" err="1">
                <a:solidFill>
                  <a:srgbClr val="C92D70"/>
                </a:solidFill>
              </a:rPr>
              <a:t>học</a:t>
            </a:r>
            <a:r>
              <a:rPr lang="cs-CZ" altLang="cs-CZ" sz="3000" dirty="0">
                <a:solidFill>
                  <a:srgbClr val="C92D70"/>
                </a:solidFill>
              </a:rPr>
              <a:t> </a:t>
            </a:r>
            <a:r>
              <a:rPr lang="cs-CZ" altLang="cs-CZ" sz="3000" dirty="0" err="1">
                <a:solidFill>
                  <a:srgbClr val="C92D70"/>
                </a:solidFill>
              </a:rPr>
              <a:t>kinh</a:t>
            </a:r>
            <a:r>
              <a:rPr lang="cs-CZ" altLang="cs-CZ" sz="3000" dirty="0">
                <a:solidFill>
                  <a:srgbClr val="C92D70"/>
                </a:solidFill>
              </a:rPr>
              <a:t> </a:t>
            </a:r>
            <a:r>
              <a:rPr lang="cs-CZ" altLang="cs-CZ" sz="3000" dirty="0" err="1">
                <a:solidFill>
                  <a:srgbClr val="C92D70"/>
                </a:solidFill>
              </a:rPr>
              <a:t>tế</a:t>
            </a:r>
            <a:r>
              <a:rPr lang="cs-CZ" altLang="cs-CZ" sz="3000" dirty="0">
                <a:solidFill>
                  <a:srgbClr val="C92D70"/>
                </a:solidFill>
              </a:rPr>
              <a:t> (</a:t>
            </a:r>
            <a:r>
              <a:rPr lang="cs-CZ" altLang="cs-CZ" sz="3000" dirty="0" err="1">
                <a:solidFill>
                  <a:srgbClr val="C92D70"/>
                </a:solidFill>
              </a:rPr>
              <a:t>cử</a:t>
            </a:r>
            <a:r>
              <a:rPr lang="cs-CZ" altLang="cs-CZ" sz="3000" dirty="0">
                <a:solidFill>
                  <a:srgbClr val="C92D70"/>
                </a:solidFill>
              </a:rPr>
              <a:t> </a:t>
            </a:r>
            <a:r>
              <a:rPr lang="cs-CZ" altLang="cs-CZ" sz="3000" dirty="0" err="1">
                <a:solidFill>
                  <a:srgbClr val="C92D70"/>
                </a:solidFill>
              </a:rPr>
              <a:t>nhân</a:t>
            </a:r>
            <a:r>
              <a:rPr lang="cs-CZ" altLang="cs-CZ" sz="3000" dirty="0">
                <a:solidFill>
                  <a:srgbClr val="C92D70"/>
                </a:solidFill>
              </a:rPr>
              <a:t>)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3"/>
          <p:cNvSpPr>
            <a:spLocks noChangeArrowheads="1"/>
          </p:cNvSpPr>
          <p:nvPr/>
        </p:nvSpPr>
        <p:spPr bwMode="auto">
          <a:xfrm>
            <a:off x="379413" y="1055688"/>
            <a:ext cx="8607425" cy="583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742950" indent="-285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eaLnBrk="1" hangingPunct="1"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môn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chính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Tin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Lập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trình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c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ơ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bản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Hệ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thống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c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ơ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sở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dữ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liệu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Thiết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web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Hệ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thống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thông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tin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doanh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nghiệp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Các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mạng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l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ới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trao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đổi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thông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tin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vi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mô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vĩ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mô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toán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c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ơ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bản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Marketing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Marketing,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dự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án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Luật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pháp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marL="0" lvl="1" indent="0" eaLnBrk="1" hangingPunct="1"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môn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tự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chọn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>
                <a:solidFill>
                  <a:srgbClr val="717171"/>
                </a:solidFill>
                <a:latin typeface="+mj-lt"/>
              </a:rPr>
              <a:t>E-business, E-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commerce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Multimedia,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vân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vân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..</a:t>
            </a:r>
            <a:endParaRPr lang="en-GB" altLang="cs-CZ" dirty="0">
              <a:solidFill>
                <a:srgbClr val="717171"/>
              </a:solidFill>
              <a:latin typeface="+mj-lt"/>
            </a:endParaRP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vị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trí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việc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làm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trong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t</a:t>
            </a:r>
            <a:r>
              <a:rPr lang="vi-VN" altLang="cs-CZ" b="1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ơng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lai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2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Nhà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phân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tích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(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chuyên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viên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)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hệ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thống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thông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tin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manager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hệ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thống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ứng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dụng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nhà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t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vấn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doanh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yêu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cầu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đầu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vào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>
                <a:solidFill>
                  <a:srgbClr val="717171"/>
                </a:solidFill>
                <a:latin typeface="+mj-lt"/>
              </a:rPr>
              <a:t>Skype interview  -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mức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độ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am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hiểu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lĩnh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vực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Tin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Tiếng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Anh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(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trình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độ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B1  =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ít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nhất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42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điểm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TOEFL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)</a:t>
            </a:r>
          </a:p>
          <a:p>
            <a:pPr marL="0" indent="0" eaLnBrk="1" hangingPunct="1"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Quãng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thời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gian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tập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+mj-lt"/>
              </a:rPr>
              <a:t>phí</a:t>
            </a:r>
            <a:r>
              <a:rPr lang="en-US" altLang="cs-CZ" b="1" dirty="0">
                <a:solidFill>
                  <a:srgbClr val="717171"/>
                </a:solidFill>
                <a:latin typeface="+mj-lt"/>
              </a:rPr>
              <a:t>  </a:t>
            </a:r>
            <a:endParaRPr lang="cs-CZ" altLang="cs-CZ" b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dirty="0">
                <a:solidFill>
                  <a:srgbClr val="717171"/>
                </a:solidFill>
                <a:latin typeface="+mj-lt"/>
              </a:rPr>
              <a:t>Th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ờng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lệ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3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năm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tích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cực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2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năm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>
                <a:solidFill>
                  <a:srgbClr val="717171"/>
                </a:solidFill>
                <a:latin typeface="+mj-lt"/>
              </a:rPr>
              <a:t>1,500 EUR /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kì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</a:t>
            </a:r>
            <a:endParaRPr lang="en-US" altLang="cs-CZ" dirty="0">
              <a:solidFill>
                <a:srgbClr val="717171"/>
              </a:solidFill>
              <a:latin typeface="+mj-lt"/>
            </a:endParaRPr>
          </a:p>
          <a:p>
            <a:pPr marL="457200" lvl="2" indent="0" eaLnBrk="1" hangingPunct="1">
              <a:spcAft>
                <a:spcPts val="600"/>
              </a:spcAft>
              <a:defRPr/>
            </a:pPr>
            <a:r>
              <a:rPr lang="en-US" altLang="cs-CZ" dirty="0">
                <a:solidFill>
                  <a:srgbClr val="C92D70"/>
                </a:solidFill>
                <a:latin typeface="Georgia" pitchFamily="18" charset="0"/>
              </a:rPr>
              <a:t>							</a:t>
            </a:r>
            <a:r>
              <a:rPr lang="en-US" altLang="cs-CZ" sz="2000" dirty="0">
                <a:solidFill>
                  <a:srgbClr val="C92D70"/>
                </a:solidFill>
                <a:latin typeface="Georgia" pitchFamily="18" charset="0"/>
                <a:hlinkClick r:id="rId3"/>
              </a:rPr>
              <a:t>more info</a:t>
            </a:r>
            <a:endParaRPr lang="en-GB" altLang="cs-CZ" sz="2000" dirty="0">
              <a:solidFill>
                <a:srgbClr val="C92D70"/>
              </a:solidFill>
              <a:latin typeface="Georgia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270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381000"/>
            <a:ext cx="8388932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altLang="cs-CZ" sz="2600" dirty="0" err="1">
                <a:solidFill>
                  <a:srgbClr val="C92D70"/>
                </a:solidFill>
              </a:rPr>
              <a:t>Quản</a:t>
            </a:r>
            <a:r>
              <a:rPr lang="cs-CZ" altLang="cs-CZ" sz="2600" dirty="0">
                <a:solidFill>
                  <a:srgbClr val="C92D70"/>
                </a:solidFill>
              </a:rPr>
              <a:t> </a:t>
            </a:r>
            <a:r>
              <a:rPr lang="cs-CZ" altLang="cs-CZ" sz="2600" dirty="0" err="1">
                <a:solidFill>
                  <a:srgbClr val="C92D70"/>
                </a:solidFill>
              </a:rPr>
              <a:t>trị</a:t>
            </a:r>
            <a:r>
              <a:rPr lang="cs-CZ" altLang="cs-CZ" sz="2600" dirty="0">
                <a:solidFill>
                  <a:srgbClr val="C92D70"/>
                </a:solidFill>
              </a:rPr>
              <a:t> </a:t>
            </a:r>
            <a:r>
              <a:rPr lang="cs-CZ" altLang="cs-CZ" sz="2600" dirty="0" err="1">
                <a:solidFill>
                  <a:srgbClr val="C92D70"/>
                </a:solidFill>
              </a:rPr>
              <a:t>kinh</a:t>
            </a:r>
            <a:r>
              <a:rPr lang="cs-CZ" altLang="cs-CZ" sz="2600" dirty="0">
                <a:solidFill>
                  <a:srgbClr val="C92D70"/>
                </a:solidFill>
              </a:rPr>
              <a:t> </a:t>
            </a:r>
            <a:r>
              <a:rPr lang="cs-CZ" altLang="cs-CZ" sz="2600" dirty="0" err="1">
                <a:solidFill>
                  <a:srgbClr val="C92D70"/>
                </a:solidFill>
              </a:rPr>
              <a:t>doanh</a:t>
            </a:r>
            <a:r>
              <a:rPr lang="cs-CZ" altLang="cs-CZ" sz="2600" dirty="0">
                <a:solidFill>
                  <a:srgbClr val="C92D70"/>
                </a:solidFill>
              </a:rPr>
              <a:t> (</a:t>
            </a:r>
            <a:r>
              <a:rPr lang="cs-CZ" altLang="cs-CZ" sz="2600" dirty="0" err="1">
                <a:solidFill>
                  <a:srgbClr val="C92D70"/>
                </a:solidFill>
              </a:rPr>
              <a:t>thạc</a:t>
            </a:r>
            <a:r>
              <a:rPr lang="cs-CZ" altLang="cs-CZ" sz="2600" dirty="0">
                <a:solidFill>
                  <a:srgbClr val="C92D70"/>
                </a:solidFill>
              </a:rPr>
              <a:t> </a:t>
            </a:r>
            <a:r>
              <a:rPr lang="cs-CZ" altLang="cs-CZ" sz="2600" dirty="0" err="1">
                <a:solidFill>
                  <a:srgbClr val="C92D70"/>
                </a:solidFill>
              </a:rPr>
              <a:t>sĩ</a:t>
            </a:r>
            <a:r>
              <a:rPr lang="cs-CZ" altLang="cs-CZ" sz="2600" dirty="0">
                <a:solidFill>
                  <a:srgbClr val="C92D70"/>
                </a:solidFill>
              </a:rPr>
              <a:t>)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215516" y="1063378"/>
            <a:ext cx="856895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môn</a:t>
            </a:r>
            <a:r>
              <a:rPr lang="en-US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chính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400"/>
              </a:spcAft>
              <a:buFont typeface="Arial" charset="0"/>
              <a:buChar char="•"/>
              <a:defRPr/>
            </a:pPr>
            <a:r>
              <a:rPr lang="cs-CZ" altLang="cs-CZ" sz="16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i="1" dirty="0" err="1">
                <a:solidFill>
                  <a:srgbClr val="717171"/>
                </a:solidFill>
                <a:latin typeface="Georgia" pitchFamily="18" charset="0"/>
              </a:rPr>
              <a:t>doanh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Marketing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chiến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l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ợc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Hành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vi ng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ời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tiêu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dùng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doang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quốc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Dao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dịch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marketing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Du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lịch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quốc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endParaRPr lang="cs-CZ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400"/>
              </a:spcAft>
              <a:buFont typeface="Arial" charset="0"/>
              <a:buChar char="•"/>
              <a:defRPr/>
            </a:pPr>
            <a:r>
              <a:rPr lang="cs-CZ" altLang="cs-CZ" sz="16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i="1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vi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mô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nâng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cao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vĩ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mô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nâng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cao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học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cho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manager</a:t>
            </a:r>
            <a:endParaRPr lang="cs-CZ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400"/>
              </a:spcAft>
              <a:buFont typeface="Arial" charset="0"/>
              <a:buChar char="•"/>
              <a:defRPr/>
            </a:pPr>
            <a:r>
              <a:rPr lang="cs-CZ" altLang="cs-CZ" sz="16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i="1" dirty="0" err="1">
                <a:solidFill>
                  <a:srgbClr val="717171"/>
                </a:solidFill>
                <a:latin typeface="Georgia" pitchFamily="18" charset="0"/>
              </a:rPr>
              <a:t>Quản</a:t>
            </a:r>
            <a:r>
              <a:rPr lang="en-US" altLang="cs-CZ" sz="16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i="1" dirty="0" err="1">
                <a:solidFill>
                  <a:srgbClr val="717171"/>
                </a:solidFill>
                <a:latin typeface="Georgia" pitchFamily="18" charset="0"/>
              </a:rPr>
              <a:t>lí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Quản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lí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nhân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sự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Quản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lí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chiên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l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ợc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trong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Kknh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doanh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và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du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lịch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Logistics</a:t>
            </a:r>
            <a:endParaRPr lang="en-GB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môn</a:t>
            </a:r>
            <a:r>
              <a:rPr lang="en-US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tự</a:t>
            </a:r>
            <a:r>
              <a:rPr lang="en-US" altLang="cs-CZ" b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  <a:latin typeface="Georgia" pitchFamily="18" charset="0"/>
              </a:rPr>
              <a:t>chọn</a:t>
            </a:r>
            <a:endParaRPr lang="cs-CZ" altLang="cs-CZ" b="1" dirty="0">
              <a:solidFill>
                <a:srgbClr val="717171"/>
              </a:solidFill>
              <a:latin typeface="Georgia" pitchFamily="18" charset="0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Thống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kê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và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xã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hội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Quality management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Fair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Tài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chính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quốc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môi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tr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ờng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Hình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thức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bảo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vệ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ng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ời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tiêu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dùng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vân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vân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…</a:t>
            </a:r>
            <a:endParaRPr lang="cs-CZ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vị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trí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việc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làm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trong</a:t>
            </a:r>
            <a:r>
              <a:rPr lang="en-US" altLang="cs-CZ" b="1" dirty="0">
                <a:solidFill>
                  <a:srgbClr val="717171"/>
                </a:solidFill>
              </a:rPr>
              <a:t> t</a:t>
            </a:r>
            <a:r>
              <a:rPr lang="vi-VN" altLang="cs-CZ" b="1" dirty="0">
                <a:solidFill>
                  <a:srgbClr val="717171"/>
                </a:solidFill>
              </a:rPr>
              <a:t>ư</a:t>
            </a:r>
            <a:r>
              <a:rPr lang="en-US" altLang="cs-CZ" b="1" dirty="0" err="1">
                <a:solidFill>
                  <a:srgbClr val="717171"/>
                </a:solidFill>
              </a:rPr>
              <a:t>ơng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lai</a:t>
            </a:r>
            <a:endParaRPr lang="cs-CZ" altLang="cs-CZ" b="1" dirty="0">
              <a:solidFill>
                <a:srgbClr val="717171"/>
              </a:solidFill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Chuyên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gia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doanh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Chuyên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gia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marketing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Manager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doanh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nghiệp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lẻ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Logistics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Manager,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Nhà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t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vấn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du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lịch</a:t>
            </a:r>
            <a:endParaRPr lang="cs-CZ" altLang="cs-CZ" sz="1600" dirty="0">
              <a:solidFill>
                <a:srgbClr val="717171"/>
              </a:solidFill>
              <a:latin typeface="Georgia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</a:rPr>
              <a:t>Những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yêu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cầu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đầu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vào</a:t>
            </a:r>
            <a:endParaRPr lang="cs-CZ" altLang="cs-CZ" b="1" dirty="0">
              <a:solidFill>
                <a:srgbClr val="717171"/>
              </a:solidFill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Skype interview - </a:t>
            </a:r>
            <a:r>
              <a:rPr lang="en-US" altLang="cs-CZ" sz="1600" dirty="0" err="1">
                <a:solidFill>
                  <a:srgbClr val="717171"/>
                </a:solidFill>
              </a:rPr>
              <a:t>mức</a:t>
            </a:r>
            <a:r>
              <a:rPr lang="en-US" altLang="cs-CZ" sz="1600" dirty="0">
                <a:solidFill>
                  <a:srgbClr val="717171"/>
                </a:solidFill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</a:rPr>
              <a:t>độ</a:t>
            </a:r>
            <a:r>
              <a:rPr lang="en-US" altLang="cs-CZ" sz="1600" dirty="0">
                <a:solidFill>
                  <a:srgbClr val="717171"/>
                </a:solidFill>
              </a:rPr>
              <a:t> am </a:t>
            </a:r>
            <a:r>
              <a:rPr lang="en-US" altLang="cs-CZ" sz="1600" dirty="0" err="1">
                <a:solidFill>
                  <a:srgbClr val="717171"/>
                </a:solidFill>
              </a:rPr>
              <a:t>hiểu</a:t>
            </a:r>
            <a:r>
              <a:rPr lang="en-US" altLang="cs-CZ" sz="1600" dirty="0">
                <a:solidFill>
                  <a:srgbClr val="717171"/>
                </a:solidFill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</a:rPr>
              <a:t>lĩnh</a:t>
            </a:r>
            <a:r>
              <a:rPr lang="en-US" altLang="cs-CZ" sz="1600" dirty="0">
                <a:solidFill>
                  <a:srgbClr val="717171"/>
                </a:solidFill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</a:rPr>
              <a:t>vực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doanh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học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Tiếng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Anh (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tr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ình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độ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B1  =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ít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nhất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42 </a:t>
            </a:r>
            <a:r>
              <a:rPr lang="cs-CZ" altLang="cs-CZ" sz="1600" dirty="0" err="1">
                <a:solidFill>
                  <a:srgbClr val="717171"/>
                </a:solidFill>
                <a:latin typeface="Georgia" pitchFamily="18" charset="0"/>
              </a:rPr>
              <a:t>điểm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TOEFL)</a:t>
            </a:r>
          </a:p>
          <a:p>
            <a:pPr>
              <a:spcAft>
                <a:spcPts val="600"/>
              </a:spcAft>
              <a:defRPr/>
            </a:pPr>
            <a:r>
              <a:rPr lang="en-US" altLang="cs-CZ" b="1" dirty="0" err="1">
                <a:solidFill>
                  <a:srgbClr val="717171"/>
                </a:solidFill>
              </a:rPr>
              <a:t>Quãng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thời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gian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học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tập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và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học</a:t>
            </a:r>
            <a:r>
              <a:rPr lang="en-US" altLang="cs-CZ" b="1" dirty="0">
                <a:solidFill>
                  <a:srgbClr val="717171"/>
                </a:solidFill>
              </a:rPr>
              <a:t> </a:t>
            </a:r>
            <a:r>
              <a:rPr lang="en-US" altLang="cs-CZ" b="1" dirty="0" err="1">
                <a:solidFill>
                  <a:srgbClr val="717171"/>
                </a:solidFill>
              </a:rPr>
              <a:t>phí</a:t>
            </a:r>
            <a:r>
              <a:rPr lang="en-US" altLang="cs-CZ" b="1" dirty="0">
                <a:solidFill>
                  <a:srgbClr val="717171"/>
                </a:solidFill>
              </a:rPr>
              <a:t>  </a:t>
            </a:r>
            <a:endParaRPr lang="cs-CZ" altLang="cs-CZ" b="1" dirty="0">
              <a:solidFill>
                <a:srgbClr val="717171"/>
              </a:solidFill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Th</a:t>
            </a:r>
            <a:r>
              <a:rPr lang="vi-VN" altLang="cs-CZ" sz="16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ờng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lệ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: 2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năm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,  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2,000 EUR /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học</a:t>
            </a:r>
            <a:r>
              <a:rPr lang="en-US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1600" dirty="0" err="1">
                <a:solidFill>
                  <a:srgbClr val="717171"/>
                </a:solidFill>
                <a:latin typeface="Georgia" pitchFamily="18" charset="0"/>
              </a:rPr>
              <a:t>kì</a:t>
            </a:r>
            <a:r>
              <a:rPr lang="cs-CZ" altLang="cs-CZ" sz="1600" dirty="0">
                <a:solidFill>
                  <a:srgbClr val="717171"/>
                </a:solidFill>
                <a:latin typeface="Georgia" pitchFamily="18" charset="0"/>
              </a:rPr>
              <a:t> </a:t>
            </a:r>
            <a:endParaRPr lang="en-US" altLang="cs-CZ" sz="1600" dirty="0">
              <a:solidFill>
                <a:srgbClr val="717171"/>
              </a:solidFill>
              <a:latin typeface="Georgia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91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410518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 dirty="0" err="1">
                <a:solidFill>
                  <a:srgbClr val="C92D70"/>
                </a:solidFill>
              </a:rPr>
              <a:t>Những</a:t>
            </a:r>
            <a:r>
              <a:rPr lang="cs-CZ" sz="3600" dirty="0">
                <a:solidFill>
                  <a:srgbClr val="C92D70"/>
                </a:solidFill>
              </a:rPr>
              <a:t> </a:t>
            </a:r>
            <a:r>
              <a:rPr lang="cs-CZ" sz="3600" dirty="0" err="1">
                <a:solidFill>
                  <a:srgbClr val="C92D70"/>
                </a:solidFill>
              </a:rPr>
              <a:t>khóa</a:t>
            </a:r>
            <a:r>
              <a:rPr lang="cs-CZ" sz="3600" dirty="0">
                <a:solidFill>
                  <a:srgbClr val="C92D70"/>
                </a:solidFill>
              </a:rPr>
              <a:t> </a:t>
            </a:r>
            <a:r>
              <a:rPr lang="cs-CZ" sz="3600" dirty="0" err="1">
                <a:solidFill>
                  <a:srgbClr val="C92D70"/>
                </a:solidFill>
              </a:rPr>
              <a:t>học</a:t>
            </a:r>
            <a:r>
              <a:rPr lang="cs-CZ" sz="3600" dirty="0">
                <a:solidFill>
                  <a:srgbClr val="C92D70"/>
                </a:solidFill>
              </a:rPr>
              <a:t> </a:t>
            </a:r>
            <a:r>
              <a:rPr lang="cs-CZ" sz="3600" dirty="0" err="1">
                <a:solidFill>
                  <a:srgbClr val="C92D70"/>
                </a:solidFill>
              </a:rPr>
              <a:t>có</a:t>
            </a:r>
            <a:r>
              <a:rPr lang="cs-CZ" sz="3600" dirty="0">
                <a:solidFill>
                  <a:srgbClr val="C92D70"/>
                </a:solidFill>
              </a:rPr>
              <a:t> </a:t>
            </a:r>
            <a:r>
              <a:rPr lang="cs-CZ" sz="3600" dirty="0" err="1">
                <a:solidFill>
                  <a:srgbClr val="C92D70"/>
                </a:solidFill>
              </a:rPr>
              <a:t>chứng</a:t>
            </a:r>
            <a:r>
              <a:rPr lang="cs-CZ" sz="3600" dirty="0">
                <a:solidFill>
                  <a:srgbClr val="C92D70"/>
                </a:solidFill>
              </a:rPr>
              <a:t> </a:t>
            </a:r>
            <a:r>
              <a:rPr lang="cs-CZ" sz="3600" dirty="0" err="1">
                <a:solidFill>
                  <a:srgbClr val="C92D70"/>
                </a:solidFill>
              </a:rPr>
              <a:t>chỉ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3"/>
          <p:cNvSpPr>
            <a:spLocks noChangeArrowheads="1"/>
          </p:cNvSpPr>
          <p:nvPr/>
        </p:nvSpPr>
        <p:spPr bwMode="auto">
          <a:xfrm>
            <a:off x="447675" y="868363"/>
            <a:ext cx="8594725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Hơn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50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khóa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bằng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tiếng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Anh</a:t>
            </a:r>
            <a:r>
              <a:rPr lang="cs-CZ" altLang="cs-CZ" sz="2000" b="1" dirty="0">
                <a:solidFill>
                  <a:srgbClr val="717171"/>
                </a:solidFill>
                <a:latin typeface="+mj-lt"/>
              </a:rPr>
              <a:t> (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dưới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đây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là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một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số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ví</a:t>
            </a:r>
            <a:r>
              <a:rPr lang="en-US" altLang="cs-CZ" sz="2000" b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  <a:latin typeface="+mj-lt"/>
              </a:rPr>
              <a:t>dụ</a:t>
            </a:r>
            <a:r>
              <a:rPr lang="cs-CZ" altLang="cs-CZ" sz="2000" b="1" dirty="0">
                <a:solidFill>
                  <a:srgbClr val="717171"/>
                </a:solidFill>
                <a:latin typeface="+mj-lt"/>
              </a:rPr>
              <a:t>)</a:t>
            </a:r>
            <a:endParaRPr lang="cs-CZ" altLang="cs-CZ" sz="2000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vi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mô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vĩ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mô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Tài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chính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kế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toán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toán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c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ơ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bản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Chứng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khoán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Tài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chính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công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Phân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tích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tài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chính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toán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Toán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tin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Toán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Xác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suất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thống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kê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Mô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hình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thuyết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quyết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định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l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ợng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E-business</a:t>
            </a: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dự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án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chiến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l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ợc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 err="1">
                <a:solidFill>
                  <a:srgbClr val="717171"/>
                </a:solidFill>
                <a:latin typeface="+mj-lt"/>
              </a:rPr>
              <a:t>Logistics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nhân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sự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chuỗi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cung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ứng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(Supply chain management)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Ngoại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ngữ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Tiếng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Anh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doanh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nghiệp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Tiếng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anh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cho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IT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doanh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nghiệp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Tiếng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Anh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doanh</a:t>
            </a:r>
            <a:endParaRPr lang="en-US" altLang="cs-CZ" i="1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L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uật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Giới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thiệu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luật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pháp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EU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địa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ph</a:t>
            </a:r>
            <a:r>
              <a:rPr lang="vi-VN" altLang="cs-CZ" i="1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ơng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Quản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lí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môi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tr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ờng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Xã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hội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nông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thôn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tế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xanh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phát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triển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bền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vững</a:t>
            </a:r>
            <a:endParaRPr lang="cs-CZ" altLang="cs-CZ" dirty="0">
              <a:solidFill>
                <a:srgbClr val="717171"/>
              </a:solidFill>
              <a:latin typeface="+mj-lt"/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Thư</a:t>
            </a:r>
            <a:r>
              <a:rPr lang="vi-VN" altLang="cs-CZ" i="1" dirty="0">
                <a:solidFill>
                  <a:srgbClr val="717171"/>
                </a:solidFill>
                <a:latin typeface="+mj-lt"/>
              </a:rPr>
              <a:t>ơ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ng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mại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và</a:t>
            </a:r>
            <a:r>
              <a:rPr lang="en-US" altLang="cs-CZ" i="1" dirty="0">
                <a:solidFill>
                  <a:srgbClr val="717171"/>
                </a:solidFill>
                <a:latin typeface="+mj-lt"/>
              </a:rPr>
              <a:t> du </a:t>
            </a:r>
            <a:r>
              <a:rPr lang="en-US" altLang="cs-CZ" i="1" dirty="0" err="1">
                <a:solidFill>
                  <a:srgbClr val="717171"/>
                </a:solidFill>
                <a:latin typeface="+mj-lt"/>
              </a:rPr>
              <a:t>lịch</a:t>
            </a:r>
            <a:r>
              <a:rPr lang="cs-CZ" altLang="cs-CZ" i="1" dirty="0">
                <a:solidFill>
                  <a:srgbClr val="717171"/>
                </a:solidFill>
                <a:latin typeface="+mj-lt"/>
              </a:rPr>
              <a:t>: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Nghiên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cứu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Marketing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Ngoại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thương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Kích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thích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kinh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doanh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Marketing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chiến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l</a:t>
            </a:r>
            <a:r>
              <a:rPr lang="vi-VN" altLang="cs-CZ" dirty="0">
                <a:solidFill>
                  <a:srgbClr val="717171"/>
                </a:solidFill>
                <a:latin typeface="+mj-lt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ợc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Dao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dịch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marketing</a:t>
            </a:r>
            <a:endParaRPr lang="en-GB" altLang="cs-CZ" dirty="0">
              <a:solidFill>
                <a:srgbClr val="717171"/>
              </a:solidFill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cs-CZ" sz="2000" b="1" dirty="0" err="1">
                <a:solidFill>
                  <a:srgbClr val="717171"/>
                </a:solidFill>
              </a:rPr>
              <a:t>Quãng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thời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gian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học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tập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và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học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phí</a:t>
            </a:r>
            <a:r>
              <a:rPr lang="en-US" altLang="cs-CZ" sz="2000" b="1" dirty="0">
                <a:solidFill>
                  <a:srgbClr val="717171"/>
                </a:solidFill>
              </a:rPr>
              <a:t>  </a:t>
            </a:r>
            <a:endParaRPr lang="cs-CZ" altLang="cs-CZ" sz="2000" b="1" dirty="0">
              <a:solidFill>
                <a:srgbClr val="717171"/>
              </a:solidFill>
            </a:endParaRPr>
          </a:p>
          <a:p>
            <a:pPr lvl="1" eaLnBrk="1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cs-CZ" altLang="cs-CZ" dirty="0">
                <a:solidFill>
                  <a:srgbClr val="717171"/>
                </a:solidFill>
                <a:latin typeface="+mj-lt"/>
              </a:rPr>
              <a:t>1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kì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, 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200 EUR / 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1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khóa</a:t>
            </a:r>
            <a:r>
              <a:rPr lang="en-US" altLang="cs-CZ" dirty="0">
                <a:solidFill>
                  <a:srgbClr val="717171"/>
                </a:solidFill>
                <a:latin typeface="+mj-lt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+mj-lt"/>
              </a:rPr>
              <a:t>học</a:t>
            </a:r>
            <a:r>
              <a:rPr lang="cs-CZ" altLang="cs-CZ" dirty="0">
                <a:solidFill>
                  <a:srgbClr val="717171"/>
                </a:solidFill>
                <a:latin typeface="+mj-lt"/>
              </a:rPr>
              <a:t>  </a:t>
            </a:r>
            <a:endParaRPr lang="en-US" altLang="cs-CZ" dirty="0">
              <a:solidFill>
                <a:srgbClr val="717171"/>
              </a:solidFill>
              <a:latin typeface="+mj-lt"/>
            </a:endParaRPr>
          </a:p>
          <a:p>
            <a:pPr marL="2286000" lvl="5" indent="0" eaLnBrk="1" hangingPunct="1">
              <a:spcAft>
                <a:spcPts val="600"/>
              </a:spcAft>
              <a:defRPr/>
            </a:pPr>
            <a:r>
              <a:rPr lang="en-US" altLang="cs-CZ" dirty="0">
                <a:latin typeface="Georgia" pitchFamily="18" charset="0"/>
              </a:rPr>
              <a:t>					</a:t>
            </a:r>
            <a:r>
              <a:rPr lang="en-US" altLang="cs-CZ" sz="2000" dirty="0">
                <a:latin typeface="Georgia" pitchFamily="18" charset="0"/>
                <a:hlinkClick r:id="rId3"/>
              </a:rPr>
              <a:t>more info</a:t>
            </a:r>
            <a:endParaRPr lang="en-GB" altLang="cs-CZ" sz="2000" dirty="0">
              <a:latin typeface="Georgia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7" y="433824"/>
            <a:ext cx="204604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86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C92D70"/>
                </a:solidFill>
              </a:rPr>
              <a:t>Tr</a:t>
            </a:r>
            <a:r>
              <a:rPr lang="vi-VN" sz="3600" dirty="0">
                <a:solidFill>
                  <a:srgbClr val="C92D70"/>
                </a:solidFill>
              </a:rPr>
              <a:t>ư</a:t>
            </a:r>
            <a:r>
              <a:rPr lang="en-US" sz="3600" dirty="0" err="1">
                <a:solidFill>
                  <a:srgbClr val="C92D70"/>
                </a:solidFill>
              </a:rPr>
              <a:t>ờng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hè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447675" y="1055688"/>
            <a:ext cx="8594725" cy="52475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Văn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hóa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châu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Âu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môi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kinh</a:t>
            </a:r>
            <a:r>
              <a:rPr lang="en-US" sz="2000" b="1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b="1" dirty="0" err="1">
                <a:solidFill>
                  <a:srgbClr val="717171"/>
                </a:solidFill>
                <a:latin typeface="Georgia" panose="02040502050405020303" pitchFamily="18" charset="0"/>
              </a:rPr>
              <a:t>doanh</a:t>
            </a:r>
            <a:endParaRPr lang="cs-CZ" sz="2000" b="1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Văn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hóa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châu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Âu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Môi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kinh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doanh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châu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Âu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Liên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minh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châu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Âu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đề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tài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hội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nhập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châu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Âu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Luật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pháp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châu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Âu</a:t>
            </a:r>
            <a:endParaRPr lang="en-US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Những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chuyến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thăm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quan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doanh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nghiệp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địa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ph</a:t>
            </a:r>
            <a:r>
              <a:rPr lang="vi-VN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ơng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như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nhà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máy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bia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Budvar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những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chuyến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dã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ngoại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Český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Krumlov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Vienna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Sự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tham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gia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của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các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sinh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viên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từ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Úc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từ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Victoria University in Melbourne)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18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sinh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viên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từ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Trung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Quốc</a:t>
            </a: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Quãng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thời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gian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học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tập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và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học</a:t>
            </a:r>
            <a:r>
              <a:rPr lang="en-US" altLang="cs-CZ" sz="2000" b="1" dirty="0">
                <a:solidFill>
                  <a:srgbClr val="717171"/>
                </a:solidFill>
              </a:rPr>
              <a:t> </a:t>
            </a:r>
            <a:r>
              <a:rPr lang="en-US" altLang="cs-CZ" sz="2000" b="1" dirty="0" err="1">
                <a:solidFill>
                  <a:srgbClr val="717171"/>
                </a:solidFill>
              </a:rPr>
              <a:t>phí</a:t>
            </a:r>
            <a:r>
              <a:rPr lang="en-US" altLang="cs-CZ" sz="2000" b="1" dirty="0">
                <a:solidFill>
                  <a:srgbClr val="717171"/>
                </a:solidFill>
              </a:rPr>
              <a:t>  </a:t>
            </a:r>
            <a:endParaRPr lang="cs-CZ" altLang="cs-CZ" sz="2000" b="1" dirty="0">
              <a:solidFill>
                <a:srgbClr val="71717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2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tuần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bắt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đầu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từ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cuối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tháng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6 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2018)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N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</a:rPr>
              <a:t>ơ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ở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				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	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100 EUR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tổng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Ăn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uống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 					10 EUR / </a:t>
            </a:r>
            <a:r>
              <a:rPr 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day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Chi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phí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đi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thăm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quan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dã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</a:rPr>
              <a:t>ngoại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</a:rPr>
              <a:t>		250 EUR				</a:t>
            </a:r>
          </a:p>
          <a:p>
            <a:pPr marL="742950" lvl="1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31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>
                <a:solidFill>
                  <a:srgbClr val="C92D70"/>
                </a:solidFill>
              </a:rPr>
              <a:t>N</a:t>
            </a:r>
            <a:r>
              <a:rPr lang="vi-VN" sz="3600" dirty="0">
                <a:solidFill>
                  <a:srgbClr val="C92D70"/>
                </a:solidFill>
              </a:rPr>
              <a:t>ơ</a:t>
            </a:r>
            <a:r>
              <a:rPr lang="en-US" sz="3600" dirty="0" err="1">
                <a:solidFill>
                  <a:srgbClr val="C92D70"/>
                </a:solidFill>
              </a:rPr>
              <a:t>i</a:t>
            </a:r>
            <a:r>
              <a:rPr lang="en-US" sz="3600" dirty="0">
                <a:solidFill>
                  <a:srgbClr val="C92D70"/>
                </a:solidFill>
              </a:rPr>
              <a:t> ở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http://kam.jcu.cz/img/koleje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216152"/>
            <a:ext cx="3898682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kam.jcu.cz/img/k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6151"/>
            <a:ext cx="3898106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392112" y="1484784"/>
            <a:ext cx="86645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giá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		                                 100 EUR/ 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1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tháng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Phòng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đôi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(2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phòng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có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WC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phòng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tắm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chung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)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717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C92D70"/>
                </a:solidFill>
              </a:rPr>
              <a:t>Ăn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uống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kam.jcu.cz/img/jidelnah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9"/>
          <a:stretch>
            <a:fillRect/>
          </a:stretch>
        </p:blipFill>
        <p:spPr bwMode="auto">
          <a:xfrm>
            <a:off x="234950" y="3575050"/>
            <a:ext cx="26003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kam.jcu.cz/img/minutko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-854" r="-1125" b="854"/>
          <a:stretch>
            <a:fillRect/>
          </a:stretch>
        </p:blipFill>
        <p:spPr bwMode="auto">
          <a:xfrm>
            <a:off x="2938463" y="3541713"/>
            <a:ext cx="25876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2133" r="24290" b="14932"/>
          <a:stretch>
            <a:fillRect/>
          </a:stretch>
        </p:blipFill>
        <p:spPr bwMode="auto">
          <a:xfrm>
            <a:off x="5649913" y="3568700"/>
            <a:ext cx="3167062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2"/>
          <p:cNvSpPr>
            <a:spLocks noChangeArrowheads="1"/>
          </p:cNvSpPr>
          <p:nvPr/>
        </p:nvSpPr>
        <p:spPr bwMode="auto">
          <a:xfrm>
            <a:off x="392113" y="1573213"/>
            <a:ext cx="86645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Chi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phí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hằng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ngằy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			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      </a:t>
            </a:r>
            <a:r>
              <a:rPr lang="cs-CZ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10 EUR / 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1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ngày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Nhà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ăn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của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có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ăn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sang,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a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tối</a:t>
            </a:r>
            <a:endParaRPr lang="en-US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Quán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café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của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có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đủ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loại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đồ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uống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ăn</a:t>
            </a:r>
            <a:r>
              <a:rPr lang="en-US" altLang="cs-CZ" sz="26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600" dirty="0" err="1">
                <a:solidFill>
                  <a:srgbClr val="717171"/>
                </a:solidFill>
                <a:latin typeface="Georgia" panose="02040502050405020303" pitchFamily="18" charset="0"/>
              </a:rPr>
              <a:t>nhanh</a:t>
            </a:r>
            <a:endParaRPr lang="cs-CZ" altLang="cs-CZ" sz="26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914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632848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C92D70"/>
                </a:solidFill>
              </a:rPr>
              <a:t>Môi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tr</a:t>
            </a:r>
            <a:r>
              <a:rPr lang="vi-VN" sz="3600" dirty="0">
                <a:solidFill>
                  <a:srgbClr val="C92D70"/>
                </a:solidFill>
              </a:rPr>
              <a:t>ư</a:t>
            </a:r>
            <a:r>
              <a:rPr lang="en-US" sz="3600" dirty="0" err="1">
                <a:solidFill>
                  <a:srgbClr val="C92D70"/>
                </a:solidFill>
              </a:rPr>
              <a:t>ờng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quốc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tế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490538" y="1050925"/>
            <a:ext cx="841216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90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sinh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viên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n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ớc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ngoài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mỗi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năm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tại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Khoa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Kinh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tế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H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ơ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n 40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đại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học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đối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tác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cùng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hợp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tác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trao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đổi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sinh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viên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từ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Úc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Áo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Bungari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Phần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Lan,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Pháp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Hy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Lạp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Đức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Hungary, Ý, 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I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reland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Lithuania, Slovakia, Slovenia, Ba Lan,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Bồ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Đào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Nha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Tây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Ban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Nha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Thổ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Nhĩ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Kì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Hòa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Kì</a:t>
            </a:r>
            <a:endParaRPr lang="cs-CZ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just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H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ơ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n 300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sinh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viên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n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ớc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ngoài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mỗi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năm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trên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toàn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trường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2" descr="http://isc.jcu.cz/wp-content/gallery/trip-to-passau/pasov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>
            <a:fillRect/>
          </a:stretch>
        </p:blipFill>
        <p:spPr bwMode="auto">
          <a:xfrm>
            <a:off x="1368425" y="3281363"/>
            <a:ext cx="66563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2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15616" y="381000"/>
            <a:ext cx="7128792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rgbClr val="D10074"/>
                </a:solidFill>
              </a:rPr>
              <a:t>Cộng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Hòa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Séc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836712"/>
            <a:ext cx="7488832" cy="72008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85813" y="1989138"/>
            <a:ext cx="7918450" cy="42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Diện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tích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 			  78,864 km</a:t>
            </a:r>
            <a:r>
              <a:rPr lang="en-US" altLang="cs-CZ" sz="2000" baseline="30000" dirty="0">
                <a:solidFill>
                  <a:srgbClr val="717171"/>
                </a:solidFill>
                <a:latin typeface="Georgia" panose="02040502050405020303" pitchFamily="18" charset="0"/>
              </a:rPr>
              <a:t>2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Dân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số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 			  10,266,000</a:t>
            </a:r>
            <a:r>
              <a:rPr lang="cs-CZ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ng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ời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Ngôn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ngữ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	 		 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tiếng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Séc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Chính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phủ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			 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Cộng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hòa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đại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nghị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Ng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ời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đứng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đầu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nhà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n</a:t>
            </a:r>
            <a:r>
              <a:rPr lang="vi-VN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ớc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      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Tổng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thống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Đơn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vị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tiền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tệ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 		  1 koruna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Séc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(CZK)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Thủ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đô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 			 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Pra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-ha</a:t>
            </a: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Số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tỉnh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thành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: 	  	  14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tỉnh</a:t>
            </a:r>
            <a:r>
              <a:rPr lang="en-US" alt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thành</a:t>
            </a:r>
            <a:endParaRPr lang="en-US" altLang="cs-CZ" sz="20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04800" indent="-304800" algn="just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Georgia" panose="02040502050405020303" pitchFamily="18" charset="0"/>
              <a:buChar char="●"/>
            </a:pPr>
            <a:endParaRPr lang="en-US" altLang="cs-CZ" sz="2000" dirty="0">
              <a:latin typeface="Georgia" panose="02040502050405020303" pitchFamily="18" charset="0"/>
            </a:endParaRPr>
          </a:p>
        </p:txBody>
      </p:sp>
      <p:pic>
        <p:nvPicPr>
          <p:cNvPr id="8" name="Picture 7" descr="13914_14945_vlajka_CR_3000x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86" y="297532"/>
            <a:ext cx="183673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s://vlast.cz/soubory/nahrane/cs_fr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297532"/>
            <a:ext cx="12477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08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C92D70"/>
                </a:solidFill>
              </a:rPr>
              <a:t>Ví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trí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địa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lí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giữa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trung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tâm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châu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Âu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63513" y="1504950"/>
            <a:ext cx="5297487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Vị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trí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lý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t</a:t>
            </a:r>
            <a:r>
              <a:rPr lang="vi-VN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ởng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: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100 km 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Linz 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(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Áo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130 km </a:t>
            </a:r>
            <a:r>
              <a:rPr lang="en-GB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Passau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(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Đức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150 km </a:t>
            </a:r>
            <a:r>
              <a:rPr lang="en-GB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GB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Pra</a:t>
            </a: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-ha</a:t>
            </a:r>
            <a:endParaRPr lang="cs-CZ" alt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200 km 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Vienna 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(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Áo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en-GB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300 km 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Munich 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(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Đức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781903" lvl="1" indent="-439821" eaLnBrk="1" hangingPunct="1">
              <a:buFont typeface="Arial" pitchFamily="34" charset="0"/>
              <a:buChar char="•"/>
              <a:defRPr/>
            </a:pP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400 km </a:t>
            </a:r>
            <a:r>
              <a:rPr lang="en-US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đến</a:t>
            </a:r>
            <a:r>
              <a:rPr lang="en-US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 Budapest 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(</a:t>
            </a:r>
            <a:r>
              <a:rPr lang="cs-CZ" altLang="cs-CZ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Hungary</a:t>
            </a:r>
            <a:r>
              <a:rPr lang="cs-CZ" altLang="cs-CZ" sz="2200" dirty="0">
                <a:solidFill>
                  <a:srgbClr val="717171"/>
                </a:solidFill>
                <a:latin typeface="Georgia" panose="02040502050405020303" pitchFamily="18" charset="0"/>
              </a:rPr>
              <a:t>)</a:t>
            </a:r>
          </a:p>
          <a:p>
            <a:pPr marL="342082" lvl="1" eaLnBrk="1" hangingPunct="1">
              <a:defRPr/>
            </a:pPr>
            <a:endParaRPr lang="cs-CZ" alt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b="650"/>
          <a:stretch>
            <a:fillRect/>
          </a:stretch>
        </p:blipFill>
        <p:spPr bwMode="auto">
          <a:xfrm>
            <a:off x="5229225" y="1504950"/>
            <a:ext cx="3446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479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2"/>
          <p:cNvSpPr>
            <a:spLocks noChangeArrowheads="1"/>
          </p:cNvSpPr>
          <p:nvPr/>
        </p:nvSpPr>
        <p:spPr bwMode="auto">
          <a:xfrm>
            <a:off x="498474" y="1219200"/>
            <a:ext cx="8321997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Địa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ph</a:t>
            </a:r>
            <a:r>
              <a:rPr lang="vi-VN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ơng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trong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sạch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nhất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CH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Séc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Không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ô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nhiễm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môi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Rất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ít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khu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công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nghiệp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Rất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nhiều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v</a:t>
            </a:r>
            <a:r>
              <a:rPr lang="vi-VN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ờn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quốc</a:t>
            </a:r>
            <a:r>
              <a:rPr lang="en-US" altLang="cs-CZ" sz="24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anose="02040502050405020303" pitchFamily="18" charset="0"/>
              </a:rPr>
              <a:t>gia</a:t>
            </a:r>
            <a:endParaRPr lang="cs-CZ" altLang="cs-CZ" sz="24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600" dirty="0">
              <a:latin typeface="Georgia" panose="02040502050405020303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600" dirty="0">
              <a:latin typeface="Georgia" panose="02040502050405020303" pitchFamily="18" charset="0"/>
            </a:endParaRPr>
          </a:p>
        </p:txBody>
      </p:sp>
      <p:pic>
        <p:nvPicPr>
          <p:cNvPr id="14" name="Picture 6" descr="Výsledek obrázku pro ji&amp;zcaron;ní &amp;ccaron;echy rybní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986088"/>
            <a:ext cx="331946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Výsledek obrázku pro ji&amp;zcaron;ní &amp;ccaron;echy rybní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4879975"/>
            <a:ext cx="35194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Výsledek obrázku pro šuma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2986088"/>
            <a:ext cx="3170237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433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err="1">
                <a:solidFill>
                  <a:srgbClr val="C92D70"/>
                </a:solidFill>
              </a:rPr>
              <a:t>Những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ph</a:t>
            </a:r>
            <a:r>
              <a:rPr lang="vi-VN" sz="3600" dirty="0">
                <a:solidFill>
                  <a:srgbClr val="C92D70"/>
                </a:solidFill>
              </a:rPr>
              <a:t>ư</a:t>
            </a:r>
            <a:r>
              <a:rPr lang="en-US" sz="3600" dirty="0" err="1">
                <a:solidFill>
                  <a:srgbClr val="C92D70"/>
                </a:solidFill>
              </a:rPr>
              <a:t>ơng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pháp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giáo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dục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mới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-675551" y="1135404"/>
            <a:ext cx="983958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eaLnBrk="1" hangingPunct="1">
              <a:spcBef>
                <a:spcPct val="20000"/>
              </a:spcBef>
              <a:defRPr/>
            </a:pP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Ph</a:t>
            </a:r>
            <a:r>
              <a:rPr lang="vi-VN" altLang="cs-CZ" sz="24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ơng</a:t>
            </a: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pháo</a:t>
            </a: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đào</a:t>
            </a: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tạo</a:t>
            </a: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tập</a:t>
            </a: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chung</a:t>
            </a:r>
            <a:r>
              <a:rPr lang="en-US" altLang="cs-CZ" sz="24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400" dirty="0" err="1">
                <a:solidFill>
                  <a:srgbClr val="717171"/>
                </a:solidFill>
                <a:latin typeface="Georgia" pitchFamily="18" charset="0"/>
              </a:rPr>
              <a:t>vào</a:t>
            </a:r>
            <a:r>
              <a:rPr lang="cs-CZ" altLang="cs-CZ" sz="2400" dirty="0">
                <a:solidFill>
                  <a:srgbClr val="717171"/>
                </a:solidFill>
                <a:latin typeface="Georgia" pitchFamily="18" charset="0"/>
              </a:rPr>
              <a:t>:</a:t>
            </a: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Sự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mô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phỏng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những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quá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trình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trong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quản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lí</a:t>
            </a:r>
            <a:r>
              <a:rPr lang="cs-CZ" altLang="cs-CZ" sz="2000" dirty="0">
                <a:solidFill>
                  <a:srgbClr val="717171"/>
                </a:solidFill>
                <a:latin typeface="Georgia" pitchFamily="18" charset="0"/>
              </a:rPr>
              <a:t>;</a:t>
            </a: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xanh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–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mô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hình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tích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tích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cực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giảm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những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nguy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cơ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gây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hại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môi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</a:t>
            </a:r>
            <a:r>
              <a:rPr lang="vi-VN" altLang="cs-CZ" sz="2000" i="1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ờng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và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nỗ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lực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phát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triển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bền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vững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không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gây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tác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hại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tro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môi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</a:t>
            </a:r>
            <a:r>
              <a:rPr lang="vi-VN" altLang="cs-CZ" sz="2000" i="1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ờng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;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bio –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mô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hình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sử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dụng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năng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l</a:t>
            </a:r>
            <a:r>
              <a:rPr lang="vi-VN" altLang="cs-CZ" sz="2000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ợng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tái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dirty="0" err="1">
                <a:solidFill>
                  <a:srgbClr val="717171"/>
                </a:solidFill>
                <a:latin typeface="Georgia" pitchFamily="18" charset="0"/>
              </a:rPr>
              <a:t>sinh</a:t>
            </a:r>
            <a:r>
              <a:rPr lang="en-US" altLang="cs-CZ" sz="2000" dirty="0">
                <a:solidFill>
                  <a:srgbClr val="717171"/>
                </a:solidFill>
                <a:latin typeface="Georgia" pitchFamily="18" charset="0"/>
              </a:rPr>
              <a:t> bio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từ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đất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liền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biển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nh</a:t>
            </a:r>
            <a:r>
              <a:rPr lang="vi-VN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cây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trồng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rừng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cá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các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động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vật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các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vi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sinh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vật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với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mục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đích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sản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xuất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thức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ăn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các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nguyên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liệu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năng</a:t>
            </a:r>
            <a:r>
              <a:rPr lang="en-US" sz="2000" dirty="0">
                <a:solidFill>
                  <a:srgbClr val="717171"/>
                </a:solidFill>
                <a:latin typeface="Georgia" panose="02040502050405020303" pitchFamily="18" charset="0"/>
              </a:rPr>
              <a:t> l</a:t>
            </a:r>
            <a:r>
              <a:rPr lang="vi-VN" sz="20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000" dirty="0" err="1">
                <a:solidFill>
                  <a:srgbClr val="717171"/>
                </a:solidFill>
                <a:latin typeface="Georgia" panose="02040502050405020303" pitchFamily="18" charset="0"/>
              </a:rPr>
              <a:t>ợng</a:t>
            </a:r>
            <a:r>
              <a:rPr lang="cs-CZ" sz="2000" dirty="0">
                <a:solidFill>
                  <a:srgbClr val="717171"/>
                </a:solidFill>
                <a:latin typeface="Georgia" panose="02040502050405020303" pitchFamily="18" charset="0"/>
              </a:rPr>
              <a:t>;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Sự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đa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hóa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trong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-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ủng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hộ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giảng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dạy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và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nghiên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cứu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,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với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mục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đích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đem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tế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học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phục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vụ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cho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xã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hội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  <a:p>
            <a:pPr marL="1257300" lvl="2" indent="-342900" ea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2000" b="1" i="1" dirty="0">
                <a:solidFill>
                  <a:srgbClr val="717171"/>
                </a:solidFill>
                <a:latin typeface="Georgia" pitchFamily="18" charset="0"/>
              </a:rPr>
              <a:t>F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air </a:t>
            </a:r>
            <a:r>
              <a:rPr lang="cs-CZ" altLang="cs-CZ" sz="2000" b="1" i="1" dirty="0" err="1">
                <a:solidFill>
                  <a:srgbClr val="717171"/>
                </a:solidFill>
                <a:latin typeface="Georgia" pitchFamily="18" charset="0"/>
              </a:rPr>
              <a:t>trade</a:t>
            </a:r>
            <a:r>
              <a:rPr lang="cs-CZ" altLang="cs-CZ" sz="2000" b="1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–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phong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trào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giúp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những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nhà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sản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xuất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tại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các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nước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đang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phát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triển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có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đ</a:t>
            </a:r>
            <a:r>
              <a:rPr lang="vi-VN" altLang="cs-CZ" sz="2000" i="1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ợc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môi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</a:t>
            </a:r>
            <a:r>
              <a:rPr lang="vi-VN" altLang="cs-CZ" sz="2000" i="1" dirty="0">
                <a:solidFill>
                  <a:srgbClr val="717171"/>
                </a:solidFill>
                <a:latin typeface="Georgia" pitchFamily="18" charset="0"/>
              </a:rPr>
              <a:t>ư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ờng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kinh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doanh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tốt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h</a:t>
            </a:r>
            <a:r>
              <a:rPr lang="vi-VN" altLang="cs-CZ" sz="2000" i="1" dirty="0">
                <a:solidFill>
                  <a:srgbClr val="717171"/>
                </a:solidFill>
                <a:latin typeface="Georgia" pitchFamily="18" charset="0"/>
              </a:rPr>
              <a:t>ơ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n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và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ủng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hộ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phát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triển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nông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nghiệp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bền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 </a:t>
            </a:r>
            <a:r>
              <a:rPr lang="en-US" altLang="cs-CZ" sz="2000" i="1" dirty="0" err="1">
                <a:solidFill>
                  <a:srgbClr val="717171"/>
                </a:solidFill>
                <a:latin typeface="Georgia" pitchFamily="18" charset="0"/>
              </a:rPr>
              <a:t>vững</a:t>
            </a:r>
            <a:r>
              <a:rPr lang="en-US" altLang="cs-CZ" sz="2000" i="1" dirty="0">
                <a:solidFill>
                  <a:srgbClr val="717171"/>
                </a:solidFill>
                <a:latin typeface="Georgia" pitchFamily="18" charset="0"/>
              </a:rPr>
              <a:t>.</a:t>
            </a:r>
            <a:endParaRPr lang="cs-CZ" altLang="cs-CZ" sz="2000" dirty="0">
              <a:solidFill>
                <a:srgbClr val="717171"/>
              </a:solidFill>
              <a:latin typeface="Georgia" pitchFamily="18" charset="0"/>
            </a:endParaRPr>
          </a:p>
        </p:txBody>
      </p:sp>
      <p:pic>
        <p:nvPicPr>
          <p:cNvPr id="10" name="Picture 2" descr="Výsledek obrázku pro fairtr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99" y="301338"/>
            <a:ext cx="1441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8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C92D70"/>
                </a:solidFill>
              </a:rPr>
              <a:t>Những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đối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tác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trong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vấn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đề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thực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tập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346450"/>
            <a:ext cx="2268537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11413"/>
            <a:ext cx="1439863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Deloitte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68825"/>
            <a:ext cx="22320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info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446588"/>
            <a:ext cx="1485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Eon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411413"/>
            <a:ext cx="14954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8" descr="http://im.novinky.cz/015/200157-top_foto1-i3mr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1612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Infinity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457575"/>
            <a:ext cx="2393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Fontea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462213"/>
            <a:ext cx="1628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6" descr="http://www.autobenex.cz/attachdomain/TextPicture/picture_88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565650"/>
            <a:ext cx="2335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http://itomat.com/admin/uploads/apr/images/imagesCANIBGZH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6288" r="2866" b="11234"/>
          <a:stretch>
            <a:fillRect/>
          </a:stretch>
        </p:blipFill>
        <p:spPr bwMode="auto">
          <a:xfrm>
            <a:off x="1181100" y="2235200"/>
            <a:ext cx="115728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5" y="22134"/>
            <a:ext cx="204604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32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869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 err="1">
                <a:solidFill>
                  <a:srgbClr val="C92D70"/>
                </a:solidFill>
              </a:rPr>
              <a:t>Liên</a:t>
            </a:r>
            <a:r>
              <a:rPr lang="en-US" sz="3600" dirty="0">
                <a:solidFill>
                  <a:srgbClr val="C92D70"/>
                </a:solidFill>
              </a:rPr>
              <a:t> </a:t>
            </a:r>
            <a:r>
              <a:rPr lang="en-US" sz="3600" dirty="0" err="1">
                <a:solidFill>
                  <a:srgbClr val="C92D70"/>
                </a:solidFill>
              </a:rPr>
              <a:t>hệ</a:t>
            </a:r>
            <a:endParaRPr lang="cs-CZ" sz="3600" dirty="0">
              <a:solidFill>
                <a:srgbClr val="C92D70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479425" y="1558925"/>
            <a:ext cx="8664575" cy="5692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Websites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: 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  <a:hlinkClick r:id="rId3"/>
              </a:rPr>
              <a:t>www.ef.jcu.cz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E-mail: 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  <a:hlinkClick r:id="rId4"/>
              </a:rPr>
              <a:t>international@ef.jcu.cz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Địa</a:t>
            </a:r>
            <a:r>
              <a:rPr lang="en-US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en-US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chỉ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University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of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South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Bohemia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Faculty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of</a:t>
            </a: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 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Economics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International Office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Studentská 13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37005 České Budějovice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Czech Republic</a:t>
            </a:r>
          </a:p>
          <a:p>
            <a:pPr eaLnBrk="1" hangingPunct="1">
              <a:defRPr/>
            </a:pPr>
            <a:r>
              <a:rPr lang="cs-CZ" sz="2600" dirty="0">
                <a:solidFill>
                  <a:srgbClr val="909090"/>
                </a:solidFill>
                <a:latin typeface="Georgia" panose="02040502050405020303" pitchFamily="18" charset="0"/>
              </a:rPr>
              <a:t>	</a:t>
            </a:r>
            <a:r>
              <a:rPr lang="cs-CZ" sz="2600" dirty="0" err="1">
                <a:solidFill>
                  <a:srgbClr val="909090"/>
                </a:solidFill>
                <a:latin typeface="Georgia" panose="02040502050405020303" pitchFamily="18" charset="0"/>
              </a:rPr>
              <a:t>Europe</a:t>
            </a:r>
            <a:endParaRPr lang="cs-CZ" sz="2600" dirty="0">
              <a:solidFill>
                <a:srgbClr val="909090"/>
              </a:solidFill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cs-CZ" sz="2600" dirty="0">
              <a:latin typeface="Georgia" panose="02040502050405020303" pitchFamily="18" charset="0"/>
            </a:endParaRPr>
          </a:p>
          <a:p>
            <a:pPr eaLnBrk="1" hangingPunct="1">
              <a:defRPr/>
            </a:pPr>
            <a:endParaRPr lang="en-GB" sz="2600" dirty="0">
              <a:latin typeface="Georgia" panose="02040502050405020303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97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16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55576" y="381000"/>
            <a:ext cx="777686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>
                <a:solidFill>
                  <a:srgbClr val="D10074"/>
                </a:solidFill>
              </a:rPr>
              <a:t>CH </a:t>
            </a:r>
            <a:r>
              <a:rPr lang="en-US" sz="3400" dirty="0" err="1">
                <a:solidFill>
                  <a:srgbClr val="D10074"/>
                </a:solidFill>
              </a:rPr>
              <a:t>Séc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trong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châu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Âu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và</a:t>
            </a:r>
            <a:r>
              <a:rPr lang="en-US" sz="3400" dirty="0">
                <a:solidFill>
                  <a:srgbClr val="D10074"/>
                </a:solidFill>
              </a:rPr>
              <a:t> EU </a:t>
            </a:r>
            <a:r>
              <a:rPr lang="cs-CZ" sz="3400" dirty="0">
                <a:solidFill>
                  <a:srgbClr val="D10074"/>
                </a:solidFill>
              </a:rPr>
              <a:t>(</a:t>
            </a:r>
            <a:r>
              <a:rPr lang="en-US" sz="3400" dirty="0" err="1">
                <a:solidFill>
                  <a:srgbClr val="D10074"/>
                </a:solidFill>
              </a:rPr>
              <a:t>màu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xanh</a:t>
            </a:r>
            <a:r>
              <a:rPr lang="cs-CZ" sz="3400" dirty="0">
                <a:solidFill>
                  <a:srgbClr val="D10074"/>
                </a:solidFill>
              </a:rPr>
              <a:t>)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77686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5974" r="-1450" b="2045"/>
          <a:stretch>
            <a:fillRect/>
          </a:stretch>
        </p:blipFill>
        <p:spPr bwMode="auto">
          <a:xfrm>
            <a:off x="987425" y="1430338"/>
            <a:ext cx="711517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europa.eu/european-union/sites/europaeu/files/docs/body/flag_yellow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43" y="1275680"/>
            <a:ext cx="15494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1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err="1">
                <a:solidFill>
                  <a:srgbClr val="D10074"/>
                </a:solidFill>
              </a:rPr>
              <a:t>Hệ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thống</a:t>
            </a:r>
            <a:r>
              <a:rPr lang="en-US" sz="3400" dirty="0">
                <a:solidFill>
                  <a:srgbClr val="D10074"/>
                </a:solidFill>
              </a:rPr>
              <a:t> chia </a:t>
            </a:r>
            <a:r>
              <a:rPr lang="en-US" sz="3400" dirty="0" err="1">
                <a:solidFill>
                  <a:srgbClr val="D10074"/>
                </a:solidFill>
              </a:rPr>
              <a:t>tỉnh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thành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của</a:t>
            </a:r>
            <a:r>
              <a:rPr lang="en-US" sz="3400" dirty="0">
                <a:solidFill>
                  <a:srgbClr val="D10074"/>
                </a:solidFill>
              </a:rPr>
              <a:t> CH </a:t>
            </a:r>
            <a:r>
              <a:rPr lang="en-US" sz="3400" dirty="0" err="1">
                <a:solidFill>
                  <a:srgbClr val="D10074"/>
                </a:solidFill>
              </a:rPr>
              <a:t>Séc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Výsledek obrázku pro historical parts of Czech republ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73188"/>
            <a:ext cx="870585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38100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err="1">
                <a:solidFill>
                  <a:srgbClr val="D10074"/>
                </a:solidFill>
              </a:rPr>
              <a:t>Những</a:t>
            </a:r>
            <a:r>
              <a:rPr lang="en-US" sz="3400" dirty="0">
                <a:solidFill>
                  <a:srgbClr val="D10074"/>
                </a:solidFill>
              </a:rPr>
              <a:t> di </a:t>
            </a:r>
            <a:r>
              <a:rPr lang="en-US" sz="3400" dirty="0" err="1">
                <a:solidFill>
                  <a:srgbClr val="D10074"/>
                </a:solidFill>
              </a:rPr>
              <a:t>tích</a:t>
            </a:r>
            <a:r>
              <a:rPr lang="en-US" sz="3400" dirty="0">
                <a:solidFill>
                  <a:srgbClr val="D10074"/>
                </a:solidFill>
              </a:rPr>
              <a:t> UNESCO </a:t>
            </a:r>
            <a:r>
              <a:rPr lang="en-US" sz="3400" dirty="0" err="1">
                <a:solidFill>
                  <a:srgbClr val="D10074"/>
                </a:solidFill>
              </a:rPr>
              <a:t>tại</a:t>
            </a:r>
            <a:r>
              <a:rPr lang="en-US" sz="3400" dirty="0">
                <a:solidFill>
                  <a:srgbClr val="D10074"/>
                </a:solidFill>
              </a:rPr>
              <a:t> CH </a:t>
            </a:r>
            <a:r>
              <a:rPr lang="en-US" sz="3400" dirty="0" err="1">
                <a:solidFill>
                  <a:srgbClr val="D10074"/>
                </a:solidFill>
              </a:rPr>
              <a:t>Séc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1043608" y="908720"/>
            <a:ext cx="7200800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5021263"/>
            <a:ext cx="1936750" cy="150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858963"/>
            <a:ext cx="193040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457575"/>
            <a:ext cx="1946275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55988"/>
            <a:ext cx="191452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019675"/>
            <a:ext cx="193833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3462338"/>
            <a:ext cx="1939925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046663"/>
            <a:ext cx="1935163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1844675"/>
            <a:ext cx="192405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3416300"/>
            <a:ext cx="1917700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9" descr="ANd9GcTAuS2-QoOgahlS1l1vbmoaDl_zrqpscvhYoWFzdydYb1al38ux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r="4214"/>
          <a:stretch>
            <a:fillRect/>
          </a:stretch>
        </p:blipFill>
        <p:spPr bwMode="auto">
          <a:xfrm>
            <a:off x="6821488" y="5060950"/>
            <a:ext cx="1927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851025"/>
            <a:ext cx="1930400" cy="150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857375"/>
            <a:ext cx="193357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6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27584" y="444041"/>
            <a:ext cx="770485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dirty="0" err="1">
                <a:solidFill>
                  <a:srgbClr val="D10074"/>
                </a:solidFill>
              </a:rPr>
              <a:t>Những</a:t>
            </a:r>
            <a:r>
              <a:rPr lang="en-US" sz="3400" dirty="0">
                <a:solidFill>
                  <a:srgbClr val="D10074"/>
                </a:solidFill>
              </a:rPr>
              <a:t> hang </a:t>
            </a:r>
            <a:r>
              <a:rPr lang="en-US" sz="3400" dirty="0" err="1">
                <a:solidFill>
                  <a:srgbClr val="D10074"/>
                </a:solidFill>
              </a:rPr>
              <a:t>hiệu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truyền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thống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của</a:t>
            </a:r>
            <a:r>
              <a:rPr lang="en-US" sz="3400" dirty="0">
                <a:solidFill>
                  <a:srgbClr val="D10074"/>
                </a:solidFill>
              </a:rPr>
              <a:t> CH </a:t>
            </a:r>
            <a:r>
              <a:rPr lang="en-US" sz="3400" dirty="0" err="1">
                <a:solidFill>
                  <a:srgbClr val="D10074"/>
                </a:solidFill>
              </a:rPr>
              <a:t>Séc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 descr="ANd9GcS5kvjU3_g8HCuK04TLcde55XFGX2VCICr93Cn_20oMofOxhA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901825"/>
            <a:ext cx="13620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Nd9GcSlNxSgKHkCafBdDp1l0RBViLxBJ4qTXRt9BaugK-rnPuLocJvL4rTVt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074863"/>
            <a:ext cx="21336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ANd9GcTTxraCF9dG2RuZJqVonFGBaoGkVzN_5k4WYW52nkDjyNY8b6GN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4329113"/>
            <a:ext cx="11652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Šk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2527300"/>
            <a:ext cx="12128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Nd9GcQwbl-rsdYHRT2K7xVZvkkgZiXHvcg6shQtBancSGRVMQV0hYo1EdbDP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4506913"/>
            <a:ext cx="273526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5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43608" y="381000"/>
            <a:ext cx="7200800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 err="1">
                <a:solidFill>
                  <a:srgbClr val="D10074"/>
                </a:solidFill>
              </a:rPr>
              <a:t>Thành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phố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cs-CZ" sz="3400" dirty="0">
                <a:solidFill>
                  <a:srgbClr val="D10074"/>
                </a:solidFill>
              </a:rPr>
              <a:t>České Budějovice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1043608" y="908720"/>
            <a:ext cx="7200800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"/>
          <p:cNvSpPr>
            <a:spLocks noChangeArrowheads="1"/>
          </p:cNvSpPr>
          <p:nvPr/>
        </p:nvSpPr>
        <p:spPr bwMode="auto">
          <a:xfrm>
            <a:off x="439738" y="1797050"/>
            <a:ext cx="5975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Thủ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phủ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Nam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Séc</a:t>
            </a:r>
            <a:endParaRPr lang="en-US" alt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100 000 ng</a:t>
            </a:r>
            <a:r>
              <a:rPr lang="vi-VN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ời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dân</a:t>
            </a:r>
            <a:endParaRPr lang="cs-CZ" altLang="cs-CZ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Thành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lập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altLang="cs-CZ" dirty="0" err="1">
                <a:solidFill>
                  <a:srgbClr val="717171"/>
                </a:solidFill>
                <a:latin typeface="Georgia" panose="02040502050405020303" pitchFamily="18" charset="0"/>
              </a:rPr>
              <a:t>năm</a:t>
            </a:r>
            <a:r>
              <a:rPr lang="en-US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cs-CZ" altLang="cs-CZ" dirty="0">
                <a:solidFill>
                  <a:srgbClr val="717171"/>
                </a:solidFill>
                <a:latin typeface="Georgia" panose="02040502050405020303" pitchFamily="18" charset="0"/>
              </a:rPr>
              <a:t>1265</a:t>
            </a:r>
          </a:p>
        </p:txBody>
      </p:sp>
      <p:pic>
        <p:nvPicPr>
          <p:cNvPr id="24" name="Picture 10" descr="http://www.visitceskebudejovice.cz/img/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212976"/>
            <a:ext cx="5679008" cy="339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 descr="Výsledek obrázku pro &amp;ccaron;eské bud&amp;ecaron;jo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2587"/>
            <a:ext cx="409098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Výsledek obrázku pro znak českých budějovic"/>
          <p:cNvSpPr>
            <a:spLocks noChangeAspect="1" noChangeArrowheads="1"/>
          </p:cNvSpPr>
          <p:nvPr/>
        </p:nvSpPr>
        <p:spPr bwMode="auto">
          <a:xfrm>
            <a:off x="6804248" y="3933056"/>
            <a:ext cx="1584176" cy="158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znak českých budějov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1292870" cy="146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8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71600" y="381000"/>
            <a:ext cx="7416824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 err="1">
                <a:solidFill>
                  <a:srgbClr val="D10074"/>
                </a:solidFill>
              </a:rPr>
              <a:t>Đại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học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tổng</a:t>
            </a:r>
            <a:r>
              <a:rPr lang="en-US" sz="3400" dirty="0">
                <a:solidFill>
                  <a:srgbClr val="D10074"/>
                </a:solidFill>
              </a:rPr>
              <a:t> </a:t>
            </a:r>
            <a:r>
              <a:rPr lang="en-US" sz="3400" dirty="0" err="1">
                <a:solidFill>
                  <a:srgbClr val="D10074"/>
                </a:solidFill>
              </a:rPr>
              <a:t>hợp</a:t>
            </a:r>
            <a:r>
              <a:rPr lang="en-US" sz="3400" dirty="0">
                <a:solidFill>
                  <a:srgbClr val="D10074"/>
                </a:solidFill>
              </a:rPr>
              <a:t> Nam </a:t>
            </a:r>
            <a:r>
              <a:rPr lang="en-US" sz="3400" dirty="0" err="1">
                <a:solidFill>
                  <a:srgbClr val="D10074"/>
                </a:solidFill>
              </a:rPr>
              <a:t>Séc</a:t>
            </a:r>
            <a:endParaRPr lang="cs-CZ" sz="34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971600" y="908720"/>
            <a:ext cx="7416824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8"/>
          <p:cNvSpPr txBox="1">
            <a:spLocks/>
          </p:cNvSpPr>
          <p:nvPr/>
        </p:nvSpPr>
        <p:spPr>
          <a:xfrm>
            <a:off x="683568" y="1196752"/>
            <a:ext cx="8278812" cy="5057899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75000"/>
              <a:defRPr/>
            </a:pPr>
            <a:endParaRPr lang="cs-CZ" dirty="0"/>
          </a:p>
          <a:p>
            <a:pPr marL="514350" indent="-514350">
              <a:defRPr/>
            </a:pPr>
            <a:endParaRPr lang="cs-CZ" dirty="0"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Thành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lập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năm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1991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8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khoa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220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chuyên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ngành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2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000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sinh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viên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Calibri" pitchFamily="32" charset="0"/>
              </a:rPr>
              <a:t>1 800 </a:t>
            </a:r>
            <a:r>
              <a:rPr lang="en-GB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cán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GB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bộ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GB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nhà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GB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tr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ư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ờng</a:t>
            </a:r>
            <a:r>
              <a:rPr lang="en-GB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endParaRPr lang="cs-CZ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300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sinh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viên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n</a:t>
            </a:r>
            <a:r>
              <a:rPr lang="vi-VN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ư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ớc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ngoài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mỗi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cs typeface="Times New Roman" pitchFamily="16" charset="0"/>
              </a:rPr>
              <a:t>năm</a:t>
            </a:r>
            <a:endParaRPr lang="en-US" dirty="0">
              <a:solidFill>
                <a:srgbClr val="717171"/>
              </a:solidFill>
              <a:latin typeface="Georgia" panose="02040502050405020303" pitchFamily="18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Đại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học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có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danh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tiếng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tại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CH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Séc</a:t>
            </a:r>
            <a:r>
              <a:rPr lang="cs-CZ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,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xếp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hạng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3-4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tại</a:t>
            </a:r>
            <a:r>
              <a:rPr lang="en-US" dirty="0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 CH </a:t>
            </a:r>
            <a:r>
              <a:rPr lang="en-US" dirty="0" err="1">
                <a:solidFill>
                  <a:srgbClr val="71717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Séc</a:t>
            </a:r>
            <a:endParaRPr lang="en-US" dirty="0">
              <a:solidFill>
                <a:srgbClr val="71717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Clr>
                <a:srgbClr val="909090"/>
              </a:buClr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82613" lvl="2" indent="0">
              <a:buFont typeface="Symbol" pitchFamily="18" charset="2"/>
              <a:buNone/>
              <a:defRPr/>
            </a:pP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</a:rPr>
              <a:t>							</a:t>
            </a: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  <a:ea typeface="Calibri" pitchFamily="32" charset="0"/>
                <a:cs typeface="Times New Roman" pitchFamily="16" charset="0"/>
                <a:hlinkClick r:id="rId3"/>
              </a:rPr>
              <a:t>more info</a:t>
            </a:r>
            <a:endParaRPr lang="en-US" dirty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2984500" lvl="8" indent="-51435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1"/>
              </a:solidFill>
              <a:latin typeface="Georgia" panose="02040502050405020303" pitchFamily="18" charset="0"/>
              <a:ea typeface="Calibri" pitchFamily="32" charset="0"/>
              <a:cs typeface="Times New Roman" pitchFamily="16" charset="0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endParaRPr lang="en-GB" dirty="0">
              <a:cs typeface="Times New Roman" pitchFamily="16" charset="0"/>
            </a:endParaRPr>
          </a:p>
          <a:p>
            <a:pPr marL="0" indent="0">
              <a:buSzPct val="75000"/>
              <a:buFont typeface="Arial" charset="0"/>
              <a:buChar char="•"/>
              <a:defRPr/>
            </a:pPr>
            <a:endParaRPr lang="en-GB" dirty="0">
              <a:cs typeface="Times New Roman" pitchFamily="16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/>
          <a:stretch>
            <a:fillRect/>
          </a:stretch>
        </p:blipFill>
        <p:spPr bwMode="auto">
          <a:xfrm>
            <a:off x="4524375" y="1295400"/>
            <a:ext cx="3584575" cy="2779713"/>
          </a:xfrm>
          <a:prstGeom prst="rect">
            <a:avLst/>
          </a:prstGeom>
          <a:noFill/>
          <a:ln w="316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99592" y="381000"/>
            <a:ext cx="7344816" cy="373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dirty="0">
                <a:solidFill>
                  <a:srgbClr val="D10074"/>
                </a:solidFill>
              </a:rPr>
              <a:t>Campus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nhà</a:t>
            </a:r>
            <a:r>
              <a:rPr lang="en-US" sz="3600" dirty="0">
                <a:solidFill>
                  <a:srgbClr val="D10074"/>
                </a:solidFill>
              </a:rPr>
              <a:t> </a:t>
            </a:r>
            <a:r>
              <a:rPr lang="en-US" sz="3600" dirty="0" err="1">
                <a:solidFill>
                  <a:srgbClr val="D10074"/>
                </a:solidFill>
              </a:rPr>
              <a:t>tr</a:t>
            </a:r>
            <a:r>
              <a:rPr lang="vi-VN" sz="3600" dirty="0">
                <a:solidFill>
                  <a:srgbClr val="D10074"/>
                </a:solidFill>
              </a:rPr>
              <a:t>ư</a:t>
            </a:r>
            <a:r>
              <a:rPr lang="en-US" sz="3600" dirty="0" err="1">
                <a:solidFill>
                  <a:srgbClr val="D10074"/>
                </a:solidFill>
              </a:rPr>
              <a:t>ờng</a:t>
            </a:r>
            <a:endParaRPr lang="cs-CZ" sz="3600" dirty="0">
              <a:solidFill>
                <a:srgbClr val="D10074"/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755576" y="908720"/>
            <a:ext cx="7488832" cy="0"/>
          </a:xfrm>
          <a:prstGeom prst="line">
            <a:avLst/>
          </a:prstGeom>
          <a:ln w="53975">
            <a:gradFill flip="none" rotWithShape="1">
              <a:gsLst>
                <a:gs pos="100000">
                  <a:srgbClr val="C0339B">
                    <a:alpha val="34000"/>
                  </a:srgbClr>
                </a:gs>
                <a:gs pos="15000">
                  <a:schemeClr val="bg1">
                    <a:lumMod val="65000"/>
                  </a:schemeClr>
                </a:gs>
                <a:gs pos="100000">
                  <a:srgbClr val="C42E9D"/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107504" y="1340768"/>
            <a:ext cx="86868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Campus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nhà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tr</a:t>
            </a:r>
            <a:r>
              <a:rPr lang="vi-VN" sz="22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ờng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nằm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ở 1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nơi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yên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tĩnh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gần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những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công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viên</a:t>
            </a:r>
            <a:endParaRPr lang="cs-CZ" sz="22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Th</a:t>
            </a:r>
            <a:r>
              <a:rPr lang="vi-VN" sz="2200" dirty="0">
                <a:solidFill>
                  <a:srgbClr val="717171"/>
                </a:solidFill>
                <a:latin typeface="Georgia" panose="02040502050405020303" pitchFamily="18" charset="0"/>
              </a:rPr>
              <a:t>ư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viện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hiện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đại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kí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túc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xá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,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nhà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ăn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và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những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trung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tâm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thể</a:t>
            </a:r>
            <a:r>
              <a:rPr lang="en-US" sz="2200" dirty="0">
                <a:solidFill>
                  <a:srgbClr val="71717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 err="1">
                <a:solidFill>
                  <a:srgbClr val="717171"/>
                </a:solidFill>
                <a:latin typeface="Georgia" panose="02040502050405020303" pitchFamily="18" charset="0"/>
              </a:rPr>
              <a:t>thao</a:t>
            </a:r>
            <a:endParaRPr lang="en-US" sz="2200" dirty="0">
              <a:solidFill>
                <a:srgbClr val="717171"/>
              </a:solidFill>
              <a:latin typeface="Georgia" panose="02040502050405020303" pitchFamily="18" charset="0"/>
            </a:endParaRPr>
          </a:p>
          <a:p>
            <a:pPr algn="ctr" eaLnBrk="1" hangingPunct="1">
              <a:defRPr/>
            </a:pPr>
            <a:r>
              <a:rPr lang="en-US" dirty="0">
                <a:solidFill>
                  <a:srgbClr val="717171"/>
                </a:solidFill>
                <a:latin typeface="Arial" charset="0"/>
              </a:rPr>
              <a:t> </a:t>
            </a:r>
            <a:endParaRPr lang="cs-CZ" dirty="0">
              <a:solidFill>
                <a:srgbClr val="717171"/>
              </a:solidFill>
              <a:latin typeface="Arial" charset="0"/>
            </a:endParaRPr>
          </a:p>
        </p:txBody>
      </p:sp>
      <p:pic>
        <p:nvPicPr>
          <p:cNvPr id="15" name="Picture 6" descr="Z:\Fotky\01 Fotobanka 2013\Fotografové\Libor Sváček\Sváček fotky 8-2013\JPG\4_1920_bodu\2013_08_03_083354_8126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2890838"/>
            <a:ext cx="53546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2860675"/>
            <a:ext cx="26527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2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1529</Words>
  <Application>Microsoft Office PowerPoint</Application>
  <PresentationFormat>Předvádění na obrazovce (4:3)</PresentationFormat>
  <Paragraphs>184</Paragraphs>
  <Slides>24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Georgia</vt:lpstr>
      <vt:lpstr>Symbol</vt:lpstr>
      <vt:lpstr>Times New Roman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Mikešová</dc:creator>
  <cp:lastModifiedBy>Šulista Marek PhDr. Ph.D.</cp:lastModifiedBy>
  <cp:revision>41</cp:revision>
  <dcterms:created xsi:type="dcterms:W3CDTF">2013-03-07T13:03:11Z</dcterms:created>
  <dcterms:modified xsi:type="dcterms:W3CDTF">2017-11-21T12:12:30Z</dcterms:modified>
</cp:coreProperties>
</file>