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2" r:id="rId4"/>
    <p:sldId id="263" r:id="rId5"/>
    <p:sldId id="266" r:id="rId6"/>
    <p:sldId id="267" r:id="rId7"/>
    <p:sldId id="268" r:id="rId8"/>
    <p:sldId id="269" r:id="rId9"/>
    <p:sldId id="265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90"/>
    <a:srgbClr val="717171"/>
    <a:srgbClr val="C92D70"/>
    <a:srgbClr val="D10074"/>
    <a:srgbClr val="C42E9D"/>
    <a:srgbClr val="CFCFCF"/>
    <a:srgbClr val="D6D6D6"/>
    <a:srgbClr val="D4D4D4"/>
    <a:srgbClr val="D3D3D3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295D-7889-4EBD-8E80-1C32666C536F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112D5-A4ED-4F27-AF73-A8DF5BEA6A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47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34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8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897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451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360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72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45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61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68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63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641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14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23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05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01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62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14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40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57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17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32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2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93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35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6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6065F-7025-45EC-BE96-972AA040AB6C}" type="datetimeFigureOut">
              <a:rPr lang="cs-CZ" smtClean="0"/>
              <a:t>23.10.2017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3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ef.jcu.cz/?set_language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admiss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admission/bachelors-degree-programme-ekonomic-informatics-in-englis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incoming-students/offered-courses-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%C4%8Dsob&amp;source=images&amp;cd=&amp;cad=rja&amp;docid=U7dDNajABQC8QM&amp;tbnid=dv3GqLhy8Kz5iM:&amp;ved=0CAUQjRw&amp;url=http://tema.novinky.cz/csob&amp;ei=T0RIUZ7lFYLOOMmJgbgP&amp;bvm=bv.43828540,d.bGE&amp;psig=AFQjCNGtifa6QqslAUdl30Tp4K8enevecw&amp;ust=1363776973475204" TargetMode="External"/><Relationship Id="rId13" Type="http://schemas.openxmlformats.org/officeDocument/2006/relationships/image" Target="../media/image51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hyperlink" Target="http://www.google.cz/url?sa=i&amp;rct=j&amp;q=robrt+bosch&amp;source=images&amp;cd=&amp;cad=rja&amp;docid=jnXoBjFTymmcSM&amp;tbnid=Itsmli68Fhc95M:&amp;ved=0CAUQjRw&amp;url=http://www.autobenex.cz/cs/sortiment/3-dieselove-komponenty&amp;ei=MERIUZPZKMTkOuvPgKAB&amp;bvm=bv.43828540,d.bGE&amp;psig=AFQjCNFvH9NGT_j5A0osJi2gW2Fn15T_9A&amp;ust=136377693991922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0.jpeg"/><Relationship Id="rId5" Type="http://schemas.openxmlformats.org/officeDocument/2006/relationships/image" Target="../media/image45.jpeg"/><Relationship Id="rId15" Type="http://schemas.openxmlformats.org/officeDocument/2006/relationships/image" Target="../media/image1.jpe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48.jpeg"/><Relationship Id="rId1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mailto:international@ef.jcu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cu.cz/?set_language=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5" y="26064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3"/>
          <p:cNvSpPr>
            <a:spLocks noChangeArrowheads="1"/>
          </p:cNvSpPr>
          <p:nvPr/>
        </p:nvSpPr>
        <p:spPr bwMode="auto">
          <a:xfrm>
            <a:off x="0" y="1725613"/>
            <a:ext cx="9144000" cy="1677987"/>
          </a:xfrm>
          <a:prstGeom prst="rect">
            <a:avLst/>
          </a:prstGeom>
          <a:solidFill>
            <a:srgbClr val="D1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9165" y="1830686"/>
            <a:ext cx="8449299" cy="170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Study </a:t>
            </a:r>
            <a:r>
              <a:rPr lang="cs-CZ" dirty="0" err="1" smtClean="0">
                <a:solidFill>
                  <a:schemeClr val="bg1"/>
                </a:solidFill>
                <a:latin typeface="Calibri" pitchFamily="34" charset="0"/>
              </a:rPr>
              <a:t>Information</a:t>
            </a:r>
            <a:endParaRPr lang="cs-CZ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Obdélník 3"/>
          <p:cNvSpPr>
            <a:spLocks noChangeArrowheads="1"/>
          </p:cNvSpPr>
          <p:nvPr/>
        </p:nvSpPr>
        <p:spPr bwMode="auto">
          <a:xfrm>
            <a:off x="0" y="3403600"/>
            <a:ext cx="9144000" cy="16779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/>
          <a:lstStyle/>
          <a:p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Faculty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Economics</a:t>
            </a:r>
            <a:endParaRPr lang="cs-CZ" sz="2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University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800" dirty="0" err="1">
                <a:solidFill>
                  <a:schemeClr val="bg1"/>
                </a:solidFill>
                <a:latin typeface="Calibri" pitchFamily="34" charset="0"/>
              </a:rPr>
              <a:t>South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Bohemia in České Budějovice</a:t>
            </a:r>
          </a:p>
          <a:p>
            <a:pPr>
              <a:spcAft>
                <a:spcPts val="1200"/>
              </a:spcAft>
            </a:pP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Czech Republic</a:t>
            </a:r>
          </a:p>
        </p:txBody>
      </p:sp>
    </p:spTree>
    <p:extLst>
      <p:ext uri="{BB962C8B-B14F-4D97-AF65-F5344CB8AC3E}">
        <p14:creationId xmlns:p14="http://schemas.microsoft.com/office/powerpoint/2010/main" val="26824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D10074"/>
                </a:solidFill>
              </a:rPr>
              <a:t>Faculty</a:t>
            </a:r>
            <a:r>
              <a:rPr lang="cs-CZ" sz="3600" dirty="0" smtClean="0">
                <a:solidFill>
                  <a:srgbClr val="D10074"/>
                </a:solidFill>
              </a:rPr>
              <a:t> </a:t>
            </a:r>
            <a:r>
              <a:rPr lang="cs-CZ" sz="3600" dirty="0" err="1" smtClean="0">
                <a:solidFill>
                  <a:srgbClr val="D10074"/>
                </a:solidFill>
              </a:rPr>
              <a:t>of</a:t>
            </a:r>
            <a:r>
              <a:rPr lang="cs-CZ" sz="3600" dirty="0" smtClean="0">
                <a:solidFill>
                  <a:srgbClr val="D10074"/>
                </a:solidFill>
              </a:rPr>
              <a:t> </a:t>
            </a:r>
            <a:r>
              <a:rPr lang="cs-CZ" sz="3600" dirty="0" err="1" smtClean="0">
                <a:solidFill>
                  <a:srgbClr val="D10074"/>
                </a:solidFill>
              </a:rPr>
              <a:t>Economics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8"/>
          <p:cNvSpPr txBox="1">
            <a:spLocks/>
          </p:cNvSpPr>
          <p:nvPr/>
        </p:nvSpPr>
        <p:spPr>
          <a:xfrm>
            <a:off x="611560" y="903040"/>
            <a:ext cx="8278812" cy="5461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defRPr/>
            </a:pPr>
            <a:endParaRPr lang="cs-CZ" dirty="0" smtClean="0"/>
          </a:p>
          <a:p>
            <a:pPr marL="514350" indent="-514350">
              <a:defRPr/>
            </a:pPr>
            <a:endParaRPr lang="cs-CZ" dirty="0" smtClean="0"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</a:t>
            </a:r>
            <a:r>
              <a:rPr lang="en-GB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ounded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in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2007</a:t>
            </a: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12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majors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Bc, MA, PhD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levels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 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6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00 student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members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of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academic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staff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departments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(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Acconting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and Finance,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Economics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,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Applied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Mathematics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and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Informatics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,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Trade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and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Tourism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, Management,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Law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,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Regional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Management, </a:t>
            </a:r>
            <a:r>
              <a:rPr lang="cs-CZ" sz="2000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Languages</a:t>
            </a:r>
            <a:r>
              <a:rPr lang="cs-CZ" sz="2000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)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more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than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4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0 partner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universities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from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abroad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9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foreign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students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/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academic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year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0" indent="0">
              <a:buFont typeface="Symbol" pitchFamily="18" charset="2"/>
              <a:buNone/>
              <a:defRPr/>
            </a:pPr>
            <a:endParaRPr lang="en-GB" dirty="0" smtClean="0">
              <a:cs typeface="Times New Roman" pitchFamily="16" charset="0"/>
            </a:endParaRPr>
          </a:p>
          <a:p>
            <a:pPr marL="303213" lvl="1" indent="0">
              <a:buSzPct val="75000"/>
              <a:buFont typeface="Symbol" pitchFamily="18" charset="2"/>
              <a:buNone/>
              <a:defRPr/>
            </a:pPr>
            <a:r>
              <a:rPr lang="en-GB" dirty="0" smtClean="0">
                <a:cs typeface="Times New Roman" pitchFamily="16" charset="0"/>
              </a:rPr>
              <a:t>							</a:t>
            </a:r>
            <a:r>
              <a:rPr lang="en-GB" dirty="0" smtClean="0">
                <a:cs typeface="Times New Roman" pitchFamily="16" charset="0"/>
                <a:hlinkClick r:id="rId2"/>
              </a:rPr>
              <a:t>more info</a:t>
            </a:r>
            <a:endParaRPr lang="en-GB" dirty="0" smtClean="0">
              <a:cs typeface="Times New Roman" pitchFamily="1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11" y="1017089"/>
            <a:ext cx="3725880" cy="248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786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4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D10074"/>
                </a:solidFill>
              </a:rPr>
              <a:t>Why</a:t>
            </a:r>
            <a:r>
              <a:rPr lang="cs-CZ" sz="3600" dirty="0" smtClean="0">
                <a:solidFill>
                  <a:srgbClr val="D10074"/>
                </a:solidFill>
              </a:rPr>
              <a:t> to Study </a:t>
            </a:r>
            <a:r>
              <a:rPr lang="cs-CZ" sz="3600" dirty="0" err="1" smtClean="0">
                <a:solidFill>
                  <a:srgbClr val="D10074"/>
                </a:solidFill>
              </a:rPr>
              <a:t>with</a:t>
            </a:r>
            <a:r>
              <a:rPr lang="cs-CZ" sz="3600" dirty="0" smtClean="0">
                <a:solidFill>
                  <a:srgbClr val="D10074"/>
                </a:solidFill>
              </a:rPr>
              <a:t> </a:t>
            </a:r>
            <a:r>
              <a:rPr lang="cs-CZ" sz="3600" dirty="0" err="1" smtClean="0">
                <a:solidFill>
                  <a:srgbClr val="D10074"/>
                </a:solidFill>
              </a:rPr>
              <a:t>Us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158750" y="1866900"/>
            <a:ext cx="83248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Study in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English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Low living costs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International environment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G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ood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g</a:t>
            </a:r>
            <a:r>
              <a:rPr lang="en-GB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eographical</a:t>
            </a: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location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Clean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and safe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environment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New approaches to education 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Internship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in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global</a:t>
            </a:r>
            <a:r>
              <a:rPr lang="cs-CZ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companies</a:t>
            </a:r>
            <a:endParaRPr lang="en-GB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Obdélník 2"/>
          <p:cNvSpPr>
            <a:spLocks noChangeArrowheads="1"/>
          </p:cNvSpPr>
          <p:nvPr/>
        </p:nvSpPr>
        <p:spPr bwMode="auto">
          <a:xfrm>
            <a:off x="158750" y="1866900"/>
            <a:ext cx="83248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Study in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English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Low living costs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International environment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G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ood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g</a:t>
            </a:r>
            <a:r>
              <a:rPr lang="en-GB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eographical</a:t>
            </a: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location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Clean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and safe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environment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New approaches to education </a:t>
            </a: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Internship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in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global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companies</a:t>
            </a:r>
            <a:endParaRPr lang="en-GB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/>
          <a:stretch>
            <a:fillRect/>
          </a:stretch>
        </p:blipFill>
        <p:spPr bwMode="auto">
          <a:xfrm>
            <a:off x="4946253" y="1340768"/>
            <a:ext cx="3658195" cy="238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285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smtClean="0">
                <a:solidFill>
                  <a:srgbClr val="D10074"/>
                </a:solidFill>
              </a:rPr>
              <a:t>Study </a:t>
            </a:r>
            <a:r>
              <a:rPr lang="cs-CZ" sz="3600" dirty="0" err="1" smtClean="0">
                <a:solidFill>
                  <a:srgbClr val="D10074"/>
                </a:solidFill>
              </a:rPr>
              <a:t>Possibilites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248785" y="1164134"/>
            <a:ext cx="8607425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Full degree majors in English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Economic Informatics (undergraduate)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Commerce and Entrepreneurship (postgraduate)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Management and Business Economics (doctoral)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Exchange certified courses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more than 50 courses presented fully in English</a:t>
            </a:r>
          </a:p>
          <a:p>
            <a:pPr lvl="1" eaLnBrk="1" hangingPunct="1">
              <a:defRPr/>
            </a:pP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Summer school</a:t>
            </a: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429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focus</a:t>
            </a:r>
            <a:r>
              <a:rPr 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on International Business</a:t>
            </a:r>
          </a:p>
          <a:p>
            <a:pPr lvl="5">
              <a:defRPr/>
            </a:pPr>
            <a:r>
              <a:rPr lang="en-US" sz="2400" dirty="0">
                <a:latin typeface="Georgia" panose="02040502050405020303" pitchFamily="18" charset="0"/>
              </a:rPr>
              <a:t>					</a:t>
            </a:r>
            <a:r>
              <a:rPr lang="en-US" sz="2000" dirty="0">
                <a:latin typeface="Georgia" panose="02040502050405020303" pitchFamily="18" charset="0"/>
                <a:hlinkClick r:id="rId3"/>
              </a:rPr>
              <a:t>more info</a:t>
            </a:r>
            <a:endParaRPr lang="cs-CZ" sz="2000" dirty="0"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8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552" y="381000"/>
            <a:ext cx="806489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000" dirty="0" err="1">
                <a:solidFill>
                  <a:srgbClr val="C92D70"/>
                </a:solidFill>
              </a:rPr>
              <a:t>Degree</a:t>
            </a:r>
            <a:r>
              <a:rPr lang="cs-CZ" altLang="cs-CZ" sz="3000" dirty="0">
                <a:solidFill>
                  <a:srgbClr val="C92D70"/>
                </a:solidFill>
              </a:rPr>
              <a:t> in </a:t>
            </a:r>
            <a:r>
              <a:rPr lang="cs-CZ" altLang="cs-CZ" sz="3000" dirty="0" err="1">
                <a:solidFill>
                  <a:srgbClr val="C92D70"/>
                </a:solidFill>
              </a:rPr>
              <a:t>Economic</a:t>
            </a:r>
            <a:r>
              <a:rPr lang="cs-CZ" altLang="cs-CZ" sz="3000" dirty="0">
                <a:solidFill>
                  <a:srgbClr val="C92D70"/>
                </a:solidFill>
              </a:rPr>
              <a:t> </a:t>
            </a:r>
            <a:r>
              <a:rPr lang="cs-CZ" altLang="cs-CZ" sz="3000" dirty="0" err="1">
                <a:solidFill>
                  <a:srgbClr val="C92D70"/>
                </a:solidFill>
              </a:rPr>
              <a:t>Informatics</a:t>
            </a:r>
            <a:r>
              <a:rPr lang="cs-CZ" altLang="cs-CZ" sz="3000" dirty="0">
                <a:solidFill>
                  <a:srgbClr val="C92D70"/>
                </a:solidFill>
              </a:rPr>
              <a:t> (</a:t>
            </a:r>
            <a:r>
              <a:rPr lang="cs-CZ" altLang="cs-CZ" sz="3000" dirty="0" err="1">
                <a:solidFill>
                  <a:srgbClr val="C92D70"/>
                </a:solidFill>
              </a:rPr>
              <a:t>undergraduate</a:t>
            </a:r>
            <a:r>
              <a:rPr lang="cs-CZ" altLang="cs-CZ" sz="3000" dirty="0">
                <a:solidFill>
                  <a:srgbClr val="C92D70"/>
                </a:solidFill>
              </a:rPr>
              <a:t>)</a:t>
            </a:r>
            <a:endParaRPr lang="cs-CZ" sz="30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3"/>
          <p:cNvSpPr>
            <a:spLocks noChangeArrowheads="1"/>
          </p:cNvSpPr>
          <p:nvPr/>
        </p:nvSpPr>
        <p:spPr bwMode="auto">
          <a:xfrm>
            <a:off x="379413" y="1055688"/>
            <a:ext cx="8607425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742950" indent="-285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Core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subjects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>
                <a:solidFill>
                  <a:srgbClr val="717171"/>
                </a:solidFill>
                <a:latin typeface="+mj-lt"/>
              </a:rPr>
              <a:t>Computer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 Science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Basic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Programic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Database Systems, Web Design, Business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Information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Systems,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Information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Communication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Networks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>
                <a:solidFill>
                  <a:srgbClr val="717171"/>
                </a:solidFill>
                <a:latin typeface="+mj-lt"/>
              </a:rPr>
              <a:t>Economics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Microeconomics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Macroeconomics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Principles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of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Accounting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Management and Marketing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Management, Marketing, Project Management,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Law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marL="0" lvl="1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Optional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subjects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endParaRPr lang="cs-CZ" altLang="cs-CZ" b="1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E-business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E-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commerce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Multimedia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etc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.</a:t>
            </a:r>
            <a:endParaRPr lang="en-GB" altLang="cs-CZ" dirty="0">
              <a:solidFill>
                <a:srgbClr val="717171"/>
              </a:solidFill>
              <a:latin typeface="+mj-lt"/>
            </a:endParaRP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Typical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careers</a:t>
            </a:r>
            <a:endParaRPr lang="cs-CZ" altLang="cs-CZ" b="1" dirty="0" smtClean="0">
              <a:solidFill>
                <a:srgbClr val="717171"/>
              </a:solidFill>
              <a:latin typeface="+mj-lt"/>
            </a:endParaRPr>
          </a:p>
          <a:p>
            <a:pPr lvl="2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Information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system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analyst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application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system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manager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business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consultant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Entrance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Requirements</a:t>
            </a:r>
            <a:endParaRPr lang="cs-CZ" altLang="cs-CZ" b="1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Skype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interview  -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interest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Computer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Science,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(B1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leve</a:t>
            </a:r>
            <a:r>
              <a:rPr lang="en-US" altLang="cs-CZ" dirty="0" smtClean="0">
                <a:solidFill>
                  <a:srgbClr val="717171"/>
                </a:solidFill>
                <a:latin typeface="+mj-lt"/>
              </a:rPr>
              <a:t>l  = min 42 points TOEFL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)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Length</a:t>
            </a:r>
            <a:r>
              <a:rPr lang="cs-CZ" altLang="cs-CZ" b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b="1" dirty="0" err="1" smtClean="0">
                <a:solidFill>
                  <a:srgbClr val="717171"/>
                </a:solidFill>
                <a:latin typeface="+mj-lt"/>
              </a:rPr>
              <a:t>cost</a:t>
            </a:r>
            <a:endParaRPr lang="cs-CZ" altLang="cs-CZ" b="1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standard study: 3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years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intensive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study: 2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years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1,500 EUR /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semester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endParaRPr lang="en-US" altLang="cs-CZ" dirty="0" smtClean="0">
              <a:solidFill>
                <a:srgbClr val="717171"/>
              </a:solidFill>
              <a:latin typeface="+mj-lt"/>
            </a:endParaRPr>
          </a:p>
          <a:p>
            <a:pPr marL="457200" lvl="2" indent="0" eaLnBrk="1" hangingPunct="1">
              <a:spcAft>
                <a:spcPts val="600"/>
              </a:spcAft>
              <a:defRPr/>
            </a:pPr>
            <a:r>
              <a:rPr lang="en-US" altLang="cs-CZ" dirty="0" smtClean="0">
                <a:solidFill>
                  <a:srgbClr val="C92D70"/>
                </a:solidFill>
                <a:latin typeface="Georgia" pitchFamily="18" charset="0"/>
              </a:rPr>
              <a:t>							</a:t>
            </a:r>
            <a:r>
              <a:rPr lang="en-US" altLang="cs-CZ" sz="2000" dirty="0" smtClean="0">
                <a:solidFill>
                  <a:srgbClr val="C92D70"/>
                </a:solidFill>
                <a:latin typeface="Georgia" pitchFamily="18" charset="0"/>
                <a:hlinkClick r:id="rId3"/>
              </a:rPr>
              <a:t>more info</a:t>
            </a:r>
            <a:endParaRPr lang="en-GB" altLang="cs-CZ" sz="2000" dirty="0" smtClean="0">
              <a:solidFill>
                <a:srgbClr val="C92D7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Certified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Courses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3"/>
          <p:cNvSpPr>
            <a:spLocks noChangeArrowheads="1"/>
          </p:cNvSpPr>
          <p:nvPr/>
        </p:nvSpPr>
        <p:spPr bwMode="auto">
          <a:xfrm>
            <a:off x="447675" y="868363"/>
            <a:ext cx="8594725" cy="598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More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than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50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courses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in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(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below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some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examples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)</a:t>
            </a:r>
            <a:endParaRPr lang="cs-CZ" altLang="cs-CZ" sz="2000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Economics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Microeconomics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Macroeconomics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Finance and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Accounting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Principles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of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Accounting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Securities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Public Finance,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Financial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Analysis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Managerial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Accounting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Mathematics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Informatics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Mathematics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Probability and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Statistics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Models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of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Decision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Theory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Econometrics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E-business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Management: 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Project Management,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Strategic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Logistics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Human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Resources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Management, Supply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Chain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Languages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: Business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for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IT and Business,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English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for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Commercial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Management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Law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Introduction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to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the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EU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Law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Regional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Management: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Environmental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Management,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Rural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Sociology, Green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Economy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Sustainability</a:t>
            </a:r>
            <a:endParaRPr lang="cs-CZ" altLang="cs-CZ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Trade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i="1" dirty="0" err="1" smtClean="0">
                <a:solidFill>
                  <a:srgbClr val="717171"/>
                </a:solidFill>
                <a:latin typeface="+mj-lt"/>
              </a:rPr>
              <a:t>Tourism</a:t>
            </a:r>
            <a:r>
              <a:rPr lang="cs-CZ" altLang="cs-CZ" i="1" dirty="0" smtClean="0">
                <a:solidFill>
                  <a:srgbClr val="717171"/>
                </a:solidFill>
                <a:latin typeface="+mj-lt"/>
              </a:rPr>
              <a:t>: 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Marketing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Research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 International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Trade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Business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Stimulation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Strategic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Marketing, Marketing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Communication</a:t>
            </a:r>
            <a:endParaRPr lang="en-GB" altLang="cs-CZ" dirty="0" smtClean="0">
              <a:solidFill>
                <a:srgbClr val="717171"/>
              </a:solidFill>
              <a:latin typeface="+mj-lt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Length</a:t>
            </a:r>
            <a:r>
              <a:rPr lang="cs-CZ" altLang="cs-CZ" sz="2000" b="1" dirty="0" smtClean="0">
                <a:solidFill>
                  <a:srgbClr val="717171"/>
                </a:solidFill>
                <a:latin typeface="+mj-lt"/>
              </a:rPr>
              <a:t> and </a:t>
            </a:r>
            <a:r>
              <a:rPr lang="cs-CZ" altLang="cs-CZ" sz="2000" b="1" dirty="0" err="1" smtClean="0">
                <a:solidFill>
                  <a:srgbClr val="717171"/>
                </a:solidFill>
                <a:latin typeface="+mj-lt"/>
              </a:rPr>
              <a:t>cost</a:t>
            </a:r>
            <a:endParaRPr lang="cs-CZ" altLang="cs-CZ" sz="2000" b="1" dirty="0" smtClean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1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semester</a:t>
            </a:r>
            <a:r>
              <a:rPr lang="en-US" altLang="cs-CZ" dirty="0" smtClean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200 EUR / </a:t>
            </a:r>
            <a:r>
              <a:rPr lang="en-US" altLang="cs-CZ" dirty="0" smtClean="0">
                <a:solidFill>
                  <a:srgbClr val="717171"/>
                </a:solidFill>
                <a:latin typeface="+mj-lt"/>
              </a:rPr>
              <a:t>1 </a:t>
            </a:r>
            <a:r>
              <a:rPr lang="cs-CZ" altLang="cs-CZ" dirty="0" err="1" smtClean="0">
                <a:solidFill>
                  <a:srgbClr val="717171"/>
                </a:solidFill>
                <a:latin typeface="+mj-lt"/>
              </a:rPr>
              <a:t>course</a:t>
            </a:r>
            <a:r>
              <a:rPr lang="cs-CZ" altLang="cs-CZ" dirty="0" smtClean="0">
                <a:solidFill>
                  <a:srgbClr val="717171"/>
                </a:solidFill>
                <a:latin typeface="+mj-lt"/>
              </a:rPr>
              <a:t>  </a:t>
            </a:r>
            <a:endParaRPr lang="en-US" altLang="cs-CZ" dirty="0" smtClean="0">
              <a:solidFill>
                <a:srgbClr val="717171"/>
              </a:solidFill>
              <a:latin typeface="+mj-lt"/>
            </a:endParaRPr>
          </a:p>
          <a:p>
            <a:pPr marL="2286000" lvl="5" indent="0" eaLnBrk="1" hangingPunct="1">
              <a:spcAft>
                <a:spcPts val="600"/>
              </a:spcAft>
              <a:defRPr/>
            </a:pPr>
            <a:r>
              <a:rPr lang="en-US" altLang="cs-CZ" dirty="0" smtClean="0">
                <a:latin typeface="Georgia" pitchFamily="18" charset="0"/>
              </a:rPr>
              <a:t>					</a:t>
            </a:r>
            <a:r>
              <a:rPr lang="en-US" altLang="cs-CZ" sz="2000" dirty="0" smtClean="0">
                <a:latin typeface="Georgia" pitchFamily="18" charset="0"/>
                <a:hlinkClick r:id="rId3"/>
              </a:rPr>
              <a:t>more info</a:t>
            </a:r>
            <a:endParaRPr lang="en-GB" altLang="cs-CZ" sz="2000" dirty="0" smtClean="0">
              <a:latin typeface="Georgia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283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8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Summer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School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447675" y="1055688"/>
            <a:ext cx="8594725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European Culture and Business Environment </a:t>
            </a:r>
            <a:endParaRPr lang="cs-CZ" sz="2000" b="1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lectures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on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Culture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Business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Environment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Union, and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Integration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and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European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Law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excursions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to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local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companies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such as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Budweiser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brewery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trips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to Český Krumlov,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Vienna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participaon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together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with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Australian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students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from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Victoria University in Melbourne)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max. 18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students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from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China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Length</a:t>
            </a:r>
            <a:r>
              <a:rPr lang="cs-CZ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cost</a:t>
            </a:r>
            <a:endParaRPr lang="cs-CZ" sz="2000" b="1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2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weeks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starting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at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end </a:t>
            </a:r>
            <a:r>
              <a:rPr 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of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June 2018)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Accomodation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				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100 EUR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(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whole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stay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Catering 					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15 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EUR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/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day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Registration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fee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excursions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trips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)		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</a:rPr>
              <a:t>250 EUR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RMB				</a:t>
            </a:r>
          </a:p>
          <a:p>
            <a:pPr marL="742950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0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err="1" smtClean="0">
                <a:solidFill>
                  <a:srgbClr val="C92D70"/>
                </a:solidFill>
              </a:rPr>
              <a:t>Accommodation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http://kam.jcu.cz/img/koleje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216152"/>
            <a:ext cx="3898682" cy="2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kam.jcu.cz/img/k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6151"/>
            <a:ext cx="3898106" cy="2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392112" y="1484784"/>
            <a:ext cx="86645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p</a:t>
            </a:r>
            <a:r>
              <a:rPr lang="cs-CZ" altLang="cs-CZ" sz="26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rice</a:t>
            </a:r>
            <a:r>
              <a:rPr lang="cs-CZ" altLang="cs-CZ" sz="26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		                                 </a:t>
            </a:r>
            <a:r>
              <a:rPr lang="cs-CZ" altLang="cs-CZ" sz="26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100 EUR 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/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month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twin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room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(2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rooms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sharing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toilet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shower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facility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857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Catering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kam.jcu.cz/img/jidelnah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9"/>
          <a:stretch>
            <a:fillRect/>
          </a:stretch>
        </p:blipFill>
        <p:spPr bwMode="auto">
          <a:xfrm>
            <a:off x="234950" y="3575050"/>
            <a:ext cx="26003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kam.jcu.cz/img/minutko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-854" r="-1125" b="854"/>
          <a:stretch>
            <a:fillRect/>
          </a:stretch>
        </p:blipFill>
        <p:spPr bwMode="auto">
          <a:xfrm>
            <a:off x="2938463" y="3541713"/>
            <a:ext cx="25876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2133" r="24290" b="14932"/>
          <a:stretch>
            <a:fillRect/>
          </a:stretch>
        </p:blipFill>
        <p:spPr bwMode="auto">
          <a:xfrm>
            <a:off x="5649913" y="3568700"/>
            <a:ext cx="3167062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2"/>
          <p:cNvSpPr>
            <a:spLocks noChangeArrowheads="1"/>
          </p:cNvSpPr>
          <p:nvPr/>
        </p:nvSpPr>
        <p:spPr bwMode="auto">
          <a:xfrm>
            <a:off x="392113" y="1573213"/>
            <a:ext cx="86645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daily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costs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					    </a:t>
            </a:r>
            <a:r>
              <a:rPr lang="cs-CZ" altLang="cs-CZ" sz="26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15 EUR/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day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university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canteen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offers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breakfast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, lunch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supper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university café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offers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hot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cold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drinks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snacks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632848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International </a:t>
            </a:r>
            <a:r>
              <a:rPr lang="cs-CZ" sz="3600" dirty="0" err="1" smtClean="0">
                <a:solidFill>
                  <a:srgbClr val="C92D70"/>
                </a:solidFill>
              </a:rPr>
              <a:t>Environment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490538" y="1050925"/>
            <a:ext cx="84121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90 foreign exchange students / academic year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at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Faculty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of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Economics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m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ore than 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4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0 partner universities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participating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in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exchange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programme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located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in: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Australia, Austria, Bulgaria, Finland, France, Greece, Germany, Hungary, Italy, 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I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reland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Ireland, Lithuania, Slovakia, Slovenia, Poland, Portugal, Spain, Turkey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USA</a:t>
            </a:r>
          </a:p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more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than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300 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exchange students / academic year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at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whole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university 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2" descr="http://isc.jcu.cz/wp-content/gallery/trip-to-passau/pasov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>
            <a:fillRect/>
          </a:stretch>
        </p:blipFill>
        <p:spPr bwMode="auto">
          <a:xfrm>
            <a:off x="1368425" y="3281363"/>
            <a:ext cx="66563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2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err="1" smtClean="0">
                <a:solidFill>
                  <a:srgbClr val="C92D70"/>
                </a:solidFill>
              </a:rPr>
              <a:t>Location</a:t>
            </a:r>
            <a:r>
              <a:rPr lang="cs-CZ" sz="3600" dirty="0" smtClean="0">
                <a:solidFill>
                  <a:srgbClr val="C92D70"/>
                </a:solidFill>
              </a:rPr>
              <a:t> in </a:t>
            </a:r>
            <a:r>
              <a:rPr lang="cs-CZ" sz="3600" dirty="0" err="1" smtClean="0">
                <a:solidFill>
                  <a:srgbClr val="C92D70"/>
                </a:solidFill>
              </a:rPr>
              <a:t>Middle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of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Europe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63513" y="1504950"/>
            <a:ext cx="52974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Convenient location on the border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of three countries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: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100 km to Linz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Austria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130 km to Passau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Germany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150 km to Prague</a:t>
            </a:r>
            <a:endParaRPr lang="cs-CZ" altLang="cs-CZ" sz="22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200 km to Vienna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Austria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300 km to Munich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Germany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400 km to 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Budapest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Hungary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342082" lvl="1" eaLnBrk="1" hangingPunct="1">
              <a:defRPr/>
            </a:pPr>
            <a:endParaRPr lang="cs-CZ" altLang="cs-CZ" sz="22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b="650"/>
          <a:stretch>
            <a:fillRect/>
          </a:stretch>
        </p:blipFill>
        <p:spPr bwMode="auto">
          <a:xfrm>
            <a:off x="5229225" y="1504950"/>
            <a:ext cx="34464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4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381000"/>
            <a:ext cx="7128792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D10074"/>
                </a:solidFill>
              </a:rPr>
              <a:t>Czech Republic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836712"/>
            <a:ext cx="7488832" cy="72008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85813" y="1989138"/>
            <a:ext cx="7918450" cy="42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Area: 			  78,864 km</a:t>
            </a:r>
            <a:r>
              <a:rPr lang="en-US" altLang="cs-CZ" sz="2000" baseline="30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2</a:t>
            </a:r>
            <a:endParaRPr lang="en-US" altLang="cs-CZ" sz="2000" dirty="0" smtClean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Population: 			  10,266,000</a:t>
            </a:r>
            <a:r>
              <a:rPr lang="cs-CZ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0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inhabitants</a:t>
            </a:r>
            <a:endParaRPr lang="en-US" altLang="cs-CZ" sz="2000" dirty="0" smtClean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Official language: 		  Czech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Political system: 		  Parliamentary republic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Head of State:		  President 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Currency: 		 	  1 Czech crown (CZK)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Capital: 			  Prague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Administrative division: 	  14 regions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endParaRPr lang="en-US" altLang="cs-CZ" sz="2000" dirty="0" smtClean="0">
              <a:latin typeface="Georgia" panose="02040502050405020303" pitchFamily="18" charset="0"/>
            </a:endParaRPr>
          </a:p>
        </p:txBody>
      </p:sp>
      <p:pic>
        <p:nvPicPr>
          <p:cNvPr id="8" name="Picture 7" descr="13914_14945_vlajka_CR_3000x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86" y="297532"/>
            <a:ext cx="183673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s://vlast.cz/soubory/nahrane/cs_fr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3" y="297532"/>
            <a:ext cx="12477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0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Catering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498474" y="1219200"/>
            <a:ext cx="832199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the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cleanest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recreational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region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of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 smtClean="0">
                <a:solidFill>
                  <a:srgbClr val="717171"/>
                </a:solidFill>
                <a:latin typeface="Georgia" panose="02040502050405020303" pitchFamily="18" charset="0"/>
              </a:rPr>
              <a:t>the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 Czech 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Republic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unpolluted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environment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almost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no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industry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many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bioreserves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and </a:t>
            </a:r>
            <a:r>
              <a:rPr lang="cs-CZ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national</a:t>
            </a:r>
            <a:r>
              <a:rPr lang="cs-CZ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park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600" dirty="0"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600" dirty="0">
              <a:latin typeface="Georgia" panose="02040502050405020303" pitchFamily="18" charset="0"/>
            </a:endParaRPr>
          </a:p>
        </p:txBody>
      </p:sp>
      <p:pic>
        <p:nvPicPr>
          <p:cNvPr id="14" name="Picture 6" descr="Výsledek obrázku pro ji&amp;zcaron;ní &amp;ccaron;echy rybní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986088"/>
            <a:ext cx="331946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Výsledek obrázku pro ji&amp;zcaron;ní &amp;ccaron;echy rybní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879975"/>
            <a:ext cx="35194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Výsledek obrázku pro šuma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986088"/>
            <a:ext cx="3170237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43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C92D70"/>
                </a:solidFill>
              </a:rPr>
              <a:t>New </a:t>
            </a:r>
            <a:r>
              <a:rPr lang="cs-CZ" sz="3600" dirty="0" err="1" smtClean="0">
                <a:solidFill>
                  <a:srgbClr val="C92D70"/>
                </a:solidFill>
              </a:rPr>
              <a:t>Approaches</a:t>
            </a:r>
            <a:r>
              <a:rPr lang="cs-CZ" sz="3600" dirty="0" smtClean="0">
                <a:solidFill>
                  <a:srgbClr val="C92D70"/>
                </a:solidFill>
              </a:rPr>
              <a:t> to </a:t>
            </a:r>
            <a:r>
              <a:rPr lang="cs-CZ" sz="3600" dirty="0" err="1" smtClean="0">
                <a:solidFill>
                  <a:srgbClr val="C92D70"/>
                </a:solidFill>
              </a:rPr>
              <a:t>Education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-675551" y="1135404"/>
            <a:ext cx="98395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spcBef>
                <a:spcPct val="20000"/>
              </a:spcBef>
              <a:defRPr/>
            </a:pP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Educational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process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focuses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400" dirty="0" err="1">
                <a:solidFill>
                  <a:srgbClr val="717171"/>
                </a:solidFill>
                <a:latin typeface="Georgia" pitchFamily="18" charset="0"/>
              </a:rPr>
              <a:t>also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 on:</a:t>
            </a: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s</a:t>
            </a:r>
            <a:r>
              <a:rPr lang="en-GB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i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mulations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GB" altLang="cs-CZ" sz="2000" dirty="0">
                <a:solidFill>
                  <a:srgbClr val="717171"/>
                </a:solidFill>
                <a:latin typeface="Georgia" pitchFamily="18" charset="0"/>
              </a:rPr>
              <a:t>of management and court processes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;</a:t>
            </a: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green 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economy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itchFamily="18" charset="0"/>
              </a:rPr>
              <a:t>which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which is defined as an economy that aims at reducing environmental risks and ecological scarcities, and that aims for sustainable development without degrading the environment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;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bio </a:t>
            </a:r>
            <a:r>
              <a:rPr lang="en-GB" altLang="cs-CZ" sz="2000" b="1" i="1" dirty="0">
                <a:solidFill>
                  <a:srgbClr val="717171"/>
                </a:solidFill>
                <a:latin typeface="Georgia" pitchFamily="18" charset="0"/>
              </a:rPr>
              <a:t>economy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2000" dirty="0" err="1">
                <a:solidFill>
                  <a:srgbClr val="717171"/>
                </a:solidFill>
                <a:latin typeface="Georgia" pitchFamily="18" charset="0"/>
              </a:rPr>
              <a:t>which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comprises those parts of the economy that use renewable biological resources from land and sea – such as crops, forests, fish, animals and micro-organisms – to produce food, materials and energy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;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pluralism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in 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economy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enrich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es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teaching and research and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reinvigorat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es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the discipline and bring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s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economics back into the service of society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fair 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which is a social movement whose stated goal is to help producers in developing countries achieve better trading conditions and to promote sustainable farming.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</p:txBody>
      </p:sp>
      <p:pic>
        <p:nvPicPr>
          <p:cNvPr id="10" name="Picture 2" descr="Výsledek obrázku pro fairt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82174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Internship</a:t>
            </a:r>
            <a:r>
              <a:rPr lang="cs-CZ" sz="3600" dirty="0" smtClean="0">
                <a:solidFill>
                  <a:srgbClr val="C92D70"/>
                </a:solidFill>
              </a:rPr>
              <a:t> </a:t>
            </a:r>
            <a:r>
              <a:rPr lang="cs-CZ" sz="3600" dirty="0" err="1" smtClean="0">
                <a:solidFill>
                  <a:srgbClr val="C92D70"/>
                </a:solidFill>
              </a:rPr>
              <a:t>Partners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46450"/>
            <a:ext cx="226853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11413"/>
            <a:ext cx="1439863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eloitte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68825"/>
            <a:ext cx="22320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info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446588"/>
            <a:ext cx="1485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Eon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411413"/>
            <a:ext cx="14954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8" descr="http://im.novinky.cz/015/200157-top_foto1-i3mr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16129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Infinity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457575"/>
            <a:ext cx="2393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Fontea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462213"/>
            <a:ext cx="1628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 descr="http://www.autobenex.cz/attachdomain/TextPicture/picture_88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65650"/>
            <a:ext cx="2335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ttp://itomat.com/admin/uploads/apr/images/imagesCANIBGZH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6288" r="2866" b="11234"/>
          <a:stretch>
            <a:fillRect/>
          </a:stretch>
        </p:blipFill>
        <p:spPr bwMode="auto">
          <a:xfrm>
            <a:off x="1181100" y="2235200"/>
            <a:ext cx="115728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3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 smtClean="0">
                <a:solidFill>
                  <a:srgbClr val="C92D70"/>
                </a:solidFill>
              </a:rPr>
              <a:t>Contact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479425" y="1558925"/>
            <a:ext cx="8664575" cy="5692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Websites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: 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  <a:hlinkClick r:id="rId3"/>
              </a:rPr>
              <a:t>www.ef.jcu.cz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E-mail: 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  <a:hlinkClick r:id="rId4"/>
              </a:rPr>
              <a:t>international@ef.jcu.cz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Address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University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of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South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Bohemia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Faculty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of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Economics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International Office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Studentská 13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37005 České Budějovice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Czech Republic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Europe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cs-CZ" sz="2600" dirty="0"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en-GB" sz="2600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16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55576" y="381000"/>
            <a:ext cx="777686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smtClean="0">
                <a:solidFill>
                  <a:srgbClr val="D10074"/>
                </a:solidFill>
              </a:rPr>
              <a:t>Czech Republic in </a:t>
            </a:r>
            <a:r>
              <a:rPr lang="cs-CZ" sz="3400" dirty="0" err="1" smtClean="0">
                <a:solidFill>
                  <a:srgbClr val="D10074"/>
                </a:solidFill>
              </a:rPr>
              <a:t>Europe</a:t>
            </a:r>
            <a:r>
              <a:rPr lang="cs-CZ" sz="3400" dirty="0" smtClean="0">
                <a:solidFill>
                  <a:srgbClr val="D10074"/>
                </a:solidFill>
              </a:rPr>
              <a:t> and in EU (green)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77686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5974" r="-1450" b="2045"/>
          <a:stretch>
            <a:fillRect/>
          </a:stretch>
        </p:blipFill>
        <p:spPr bwMode="auto">
          <a:xfrm>
            <a:off x="987425" y="1430338"/>
            <a:ext cx="711517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43" y="1275680"/>
            <a:ext cx="15494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err="1" smtClean="0">
                <a:solidFill>
                  <a:srgbClr val="D10074"/>
                </a:solidFill>
              </a:rPr>
              <a:t>Administrative</a:t>
            </a:r>
            <a:r>
              <a:rPr lang="cs-CZ" sz="3400" dirty="0" smtClean="0">
                <a:solidFill>
                  <a:srgbClr val="D10074"/>
                </a:solidFill>
              </a:rPr>
              <a:t> </a:t>
            </a:r>
            <a:r>
              <a:rPr lang="cs-CZ" sz="3400" dirty="0" err="1" smtClean="0">
                <a:solidFill>
                  <a:srgbClr val="D10074"/>
                </a:solidFill>
              </a:rPr>
              <a:t>Division</a:t>
            </a:r>
            <a:r>
              <a:rPr lang="cs-CZ" sz="3400" dirty="0" smtClean="0">
                <a:solidFill>
                  <a:srgbClr val="D10074"/>
                </a:solidFill>
              </a:rPr>
              <a:t> </a:t>
            </a:r>
            <a:r>
              <a:rPr lang="cs-CZ" sz="3400" dirty="0" err="1" smtClean="0">
                <a:solidFill>
                  <a:srgbClr val="D10074"/>
                </a:solidFill>
              </a:rPr>
              <a:t>of</a:t>
            </a:r>
            <a:r>
              <a:rPr lang="cs-CZ" sz="3400" dirty="0" smtClean="0">
                <a:solidFill>
                  <a:srgbClr val="D10074"/>
                </a:solidFill>
              </a:rPr>
              <a:t> Czech Republic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Výsledek obrázku pro historical parts of Czech republ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73188"/>
            <a:ext cx="870585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38100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>
                <a:solidFill>
                  <a:srgbClr val="D10074"/>
                </a:solidFill>
              </a:rPr>
              <a:t>UNESCO </a:t>
            </a:r>
            <a:r>
              <a:rPr lang="cs-CZ" sz="3400" dirty="0" err="1" smtClean="0">
                <a:solidFill>
                  <a:srgbClr val="D10074"/>
                </a:solidFill>
              </a:rPr>
              <a:t>Monuments</a:t>
            </a:r>
            <a:r>
              <a:rPr lang="cs-CZ" sz="3400" dirty="0" smtClean="0">
                <a:solidFill>
                  <a:srgbClr val="D10074"/>
                </a:solidFill>
              </a:rPr>
              <a:t> in Czech Republic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1043608" y="908720"/>
            <a:ext cx="7200800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5021263"/>
            <a:ext cx="1936750" cy="15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858963"/>
            <a:ext cx="19304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457575"/>
            <a:ext cx="1946275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55988"/>
            <a:ext cx="19145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019675"/>
            <a:ext cx="193833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462338"/>
            <a:ext cx="193992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046663"/>
            <a:ext cx="1935163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1844675"/>
            <a:ext cx="192405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3416300"/>
            <a:ext cx="1917700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9" descr="ANd9GcTAuS2-QoOgahlS1l1vbmoaDl_zrqpscvhYoWFzdydYb1al38uxc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4214"/>
          <a:stretch>
            <a:fillRect/>
          </a:stretch>
        </p:blipFill>
        <p:spPr bwMode="auto">
          <a:xfrm>
            <a:off x="6821488" y="5060950"/>
            <a:ext cx="1927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851025"/>
            <a:ext cx="19304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857375"/>
            <a:ext cx="193357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6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err="1" smtClean="0">
                <a:solidFill>
                  <a:srgbClr val="D10074"/>
                </a:solidFill>
              </a:rPr>
              <a:t>Traditional</a:t>
            </a:r>
            <a:r>
              <a:rPr lang="cs-CZ" sz="3400" dirty="0" smtClean="0">
                <a:solidFill>
                  <a:srgbClr val="D10074"/>
                </a:solidFill>
              </a:rPr>
              <a:t> Czech </a:t>
            </a:r>
            <a:r>
              <a:rPr lang="cs-CZ" sz="3400" dirty="0" err="1" smtClean="0">
                <a:solidFill>
                  <a:srgbClr val="D10074"/>
                </a:solidFill>
              </a:rPr>
              <a:t>Brands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 descr="ANd9GcS5kvjU3_g8HCuK04TLcde55XFGX2VCICr93Cn_20oMofOxhA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901825"/>
            <a:ext cx="13620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Nd9GcSlNxSgKHkCafBdDp1l0RBViLxBJ4qTXRt9BaugK-rnPuLocJvL4rTVt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074863"/>
            <a:ext cx="2133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Nd9GcTTxraCF9dG2RuZJqVonFGBaoGkVzN_5k4WYW52nkDjyNY8b6GN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4329113"/>
            <a:ext cx="1165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Šk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2527300"/>
            <a:ext cx="1212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ANd9GcQwbl-rsdYHRT2K7xVZvkkgZiXHvcg6shQtBancSGRVMQV0hYo1EdbDP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4506913"/>
            <a:ext cx="273526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38100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smtClean="0">
                <a:solidFill>
                  <a:srgbClr val="D10074"/>
                </a:solidFill>
              </a:rPr>
              <a:t>City </a:t>
            </a:r>
            <a:r>
              <a:rPr lang="cs-CZ" sz="3400" dirty="0" err="1" smtClean="0">
                <a:solidFill>
                  <a:srgbClr val="D10074"/>
                </a:solidFill>
              </a:rPr>
              <a:t>of</a:t>
            </a:r>
            <a:r>
              <a:rPr lang="cs-CZ" sz="3400" dirty="0" smtClean="0">
                <a:solidFill>
                  <a:srgbClr val="D10074"/>
                </a:solidFill>
              </a:rPr>
              <a:t> České Budějovice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1043608" y="908720"/>
            <a:ext cx="7200800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"/>
          <p:cNvSpPr>
            <a:spLocks noChangeArrowheads="1"/>
          </p:cNvSpPr>
          <p:nvPr/>
        </p:nvSpPr>
        <p:spPr bwMode="auto">
          <a:xfrm>
            <a:off x="439738" y="1797050"/>
            <a:ext cx="597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c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apital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of South Bohemia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100 000 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inhabitan</a:t>
            </a:r>
            <a:r>
              <a:rPr lang="cs-CZ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t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s</a:t>
            </a:r>
            <a:endParaRPr lang="cs-CZ" alt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founded</a:t>
            </a:r>
            <a:r>
              <a:rPr lang="cs-CZ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in 1265</a:t>
            </a:r>
          </a:p>
        </p:txBody>
      </p:sp>
      <p:pic>
        <p:nvPicPr>
          <p:cNvPr id="24" name="Picture 10" descr="http://www.visitceskebudejovice.cz/img/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212976"/>
            <a:ext cx="5679008" cy="339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Výsledek obrázku pro &amp;ccaron;eské bud&amp;ecaron;jo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2587"/>
            <a:ext cx="4090988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Výsledek obrázku pro znak českých budějovic"/>
          <p:cNvSpPr>
            <a:spLocks noChangeAspect="1" noChangeArrowheads="1"/>
          </p:cNvSpPr>
          <p:nvPr/>
        </p:nvSpPr>
        <p:spPr bwMode="auto">
          <a:xfrm>
            <a:off x="6804248" y="3933056"/>
            <a:ext cx="1584176" cy="158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Výsledek obrázku pro znak českých budějov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3096"/>
            <a:ext cx="1292870" cy="146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400" dirty="0" smtClean="0">
                <a:solidFill>
                  <a:srgbClr val="D10074"/>
                </a:solidFill>
              </a:rPr>
              <a:t>University </a:t>
            </a:r>
            <a:r>
              <a:rPr lang="cs-CZ" sz="3400" dirty="0" err="1" smtClean="0">
                <a:solidFill>
                  <a:srgbClr val="D10074"/>
                </a:solidFill>
              </a:rPr>
              <a:t>of</a:t>
            </a:r>
            <a:r>
              <a:rPr lang="cs-CZ" sz="3400" dirty="0" smtClean="0">
                <a:solidFill>
                  <a:srgbClr val="D10074"/>
                </a:solidFill>
              </a:rPr>
              <a:t> </a:t>
            </a:r>
            <a:r>
              <a:rPr lang="cs-CZ" sz="3400" dirty="0" err="1" smtClean="0">
                <a:solidFill>
                  <a:srgbClr val="D10074"/>
                </a:solidFill>
              </a:rPr>
              <a:t>South</a:t>
            </a:r>
            <a:r>
              <a:rPr lang="cs-CZ" sz="3400" dirty="0" smtClean="0">
                <a:solidFill>
                  <a:srgbClr val="D10074"/>
                </a:solidFill>
              </a:rPr>
              <a:t> Bohemia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8"/>
          <p:cNvSpPr txBox="1">
            <a:spLocks/>
          </p:cNvSpPr>
          <p:nvPr/>
        </p:nvSpPr>
        <p:spPr>
          <a:xfrm>
            <a:off x="683568" y="1196752"/>
            <a:ext cx="8278812" cy="5057899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defRPr/>
            </a:pPr>
            <a:endParaRPr lang="cs-CZ" dirty="0" smtClean="0"/>
          </a:p>
          <a:p>
            <a:pPr marL="514350" indent="-514350">
              <a:defRPr/>
            </a:pPr>
            <a:endParaRPr lang="cs-CZ" dirty="0" smtClean="0"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</a:t>
            </a:r>
            <a:r>
              <a:rPr lang="en-GB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ounded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in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1991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schools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(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faculties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)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220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majors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2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000 student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1 800 </a:t>
            </a:r>
            <a:r>
              <a:rPr lang="en-GB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employees 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300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foreign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students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/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academic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year</a:t>
            </a:r>
            <a:endParaRPr lang="cs-CZ" dirty="0" smtClean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prestigious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Czech university,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ranks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3-4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among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cs-CZ" dirty="0" err="1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universities</a:t>
            </a:r>
            <a:r>
              <a:rPr lang="cs-CZ" dirty="0" smtClean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in Czech Republic</a:t>
            </a:r>
            <a:endParaRPr lang="en-US" dirty="0">
              <a:solidFill>
                <a:srgbClr val="71717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82613" lvl="2" indent="0">
              <a:buFont typeface="Symbol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	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						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  <a:hlinkClick r:id="rId3"/>
              </a:rPr>
              <a:t>more info</a:t>
            </a:r>
            <a:endParaRPr lang="en-US" dirty="0" smtClean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2984500" lvl="8" indent="-51435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endParaRPr lang="en-GB" dirty="0" smtClean="0">
              <a:cs typeface="Times New Roman" pitchFamily="16" charset="0"/>
            </a:endParaRPr>
          </a:p>
          <a:p>
            <a:pPr marL="0" indent="0">
              <a:buSzPct val="75000"/>
              <a:buFont typeface="Arial" charset="0"/>
              <a:buChar char="•"/>
              <a:defRPr/>
            </a:pPr>
            <a:endParaRPr lang="en-GB" dirty="0" smtClean="0">
              <a:cs typeface="Times New Roman" pitchFamily="16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/>
          <a:stretch>
            <a:fillRect/>
          </a:stretch>
        </p:blipFill>
        <p:spPr bwMode="auto">
          <a:xfrm>
            <a:off x="4524375" y="1295400"/>
            <a:ext cx="3584575" cy="2779713"/>
          </a:xfrm>
          <a:prstGeom prst="rect">
            <a:avLst/>
          </a:prstGeom>
          <a:noFill/>
          <a:ln w="316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 smtClean="0">
                <a:solidFill>
                  <a:srgbClr val="D10074"/>
                </a:solidFill>
              </a:rPr>
              <a:t>University </a:t>
            </a:r>
            <a:r>
              <a:rPr lang="cs-CZ" sz="3600" dirty="0" err="1" smtClean="0">
                <a:solidFill>
                  <a:srgbClr val="D10074"/>
                </a:solidFill>
              </a:rPr>
              <a:t>Campus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107504" y="1340768"/>
            <a:ext cx="86868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u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niversity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campus in a quiet area with links to the city park </a:t>
            </a: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mo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dern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library, dormitory, canteen and sports </a:t>
            </a:r>
            <a:r>
              <a:rPr lang="en-US" sz="2400" dirty="0" smtClean="0">
                <a:solidFill>
                  <a:srgbClr val="717171"/>
                </a:solidFill>
                <a:latin typeface="Georgia" panose="02040502050405020303" pitchFamily="18" charset="0"/>
              </a:rPr>
              <a:t>facilities</a:t>
            </a:r>
            <a:endParaRPr lang="en-US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algn="ctr" eaLnBrk="1" hangingPunct="1">
              <a:defRPr/>
            </a:pPr>
            <a:r>
              <a:rPr lang="en-US" dirty="0">
                <a:solidFill>
                  <a:srgbClr val="717171"/>
                </a:solidFill>
                <a:latin typeface="Arial" charset="0"/>
              </a:rPr>
              <a:t> </a:t>
            </a:r>
            <a:endParaRPr lang="cs-CZ" dirty="0">
              <a:solidFill>
                <a:srgbClr val="717171"/>
              </a:solidFill>
              <a:latin typeface="Arial" charset="0"/>
            </a:endParaRPr>
          </a:p>
        </p:txBody>
      </p:sp>
      <p:pic>
        <p:nvPicPr>
          <p:cNvPr id="15" name="Picture 6" descr="Z:\Fotky\01 Fotobanka 2013\Fotografové\Libor Sváček\Sváček fotky 8-2013\JPG\4_1920_bodu\2013_08_03_083354_8126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890838"/>
            <a:ext cx="53546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2860675"/>
            <a:ext cx="26527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2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920</Words>
  <Application>Microsoft Office PowerPoint</Application>
  <PresentationFormat>Předvádění na obrazovce (4:3)</PresentationFormat>
  <Paragraphs>177</Paragraphs>
  <Slides>23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Georgia</vt:lpstr>
      <vt:lpstr>Symbol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Mikešová</dc:creator>
  <cp:lastModifiedBy>Šulista Marek PhDr. Ph.D.</cp:lastModifiedBy>
  <cp:revision>24</cp:revision>
  <dcterms:created xsi:type="dcterms:W3CDTF">2013-03-07T13:03:11Z</dcterms:created>
  <dcterms:modified xsi:type="dcterms:W3CDTF">2017-10-23T08:02:33Z</dcterms:modified>
</cp:coreProperties>
</file>