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79" r:id="rId5"/>
    <p:sldId id="263" r:id="rId6"/>
    <p:sldId id="266" r:id="rId7"/>
    <p:sldId id="267" r:id="rId8"/>
    <p:sldId id="268" r:id="rId9"/>
    <p:sldId id="269" r:id="rId10"/>
    <p:sldId id="265" r:id="rId11"/>
    <p:sldId id="270" r:id="rId12"/>
    <p:sldId id="285" r:id="rId13"/>
    <p:sldId id="272" r:id="rId14"/>
    <p:sldId id="284" r:id="rId15"/>
    <p:sldId id="281" r:id="rId16"/>
    <p:sldId id="278" r:id="rId17"/>
    <p:sldId id="282" r:id="rId18"/>
    <p:sldId id="286" r:id="rId19"/>
    <p:sldId id="28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1"/>
    <a:srgbClr val="909090"/>
    <a:srgbClr val="C92D70"/>
    <a:srgbClr val="D10074"/>
    <a:srgbClr val="C42E9D"/>
    <a:srgbClr val="CFCFCF"/>
    <a:srgbClr val="D6D6D6"/>
    <a:srgbClr val="D4D4D4"/>
    <a:srgbClr val="D3D3D3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95D-7889-4EBD-8E80-1C32666C536F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112D5-A4ED-4F27-AF73-A8DF5BEA6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47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82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72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4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34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61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1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45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05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6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6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01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6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4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40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17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3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27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93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35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065F-7025-45EC-BE96-972AA040AB6C}" type="datetimeFigureOut">
              <a:rPr lang="cs-CZ" smtClean="0"/>
              <a:t>19. 6. 2018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ef.jcu.cz/?set_language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f.jcu.cz/?set_language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.jcu.cz/admiss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%C4%8Dsob&amp;source=images&amp;cd=&amp;cad=rja&amp;docid=U7dDNajABQC8QM&amp;tbnid=dv3GqLhy8Kz5iM:&amp;ved=0CAUQjRw&amp;url=http://tema.novinky.cz/csob&amp;ei=T0RIUZ7lFYLOOMmJgbgP&amp;bvm=bv.43828540,d.bGE&amp;psig=AFQjCNGtifa6QqslAUdl30Tp4K8enevecw&amp;ust=1363776973475204" TargetMode="External"/><Relationship Id="rId13" Type="http://schemas.openxmlformats.org/officeDocument/2006/relationships/image" Target="../media/image44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hyperlink" Target="http://www.google.cz/url?sa=i&amp;rct=j&amp;q=robrt+bosch&amp;source=images&amp;cd=&amp;cad=rja&amp;docid=jnXoBjFTymmcSM&amp;tbnid=Itsmli68Fhc95M:&amp;ved=0CAUQjRw&amp;url=http://www.autobenex.cz/cs/sortiment/3-dieselove-komponenty&amp;ei=MERIUZPZKMTkOuvPgKAB&amp;bvm=bv.43828540,d.bGE&amp;psig=AFQjCNFvH9NGT_j5A0osJi2gW2Fn15T_9A&amp;ust=136377693991922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5" Type="http://schemas.openxmlformats.org/officeDocument/2006/relationships/image" Target="../media/image1.jpeg"/><Relationship Id="rId10" Type="http://schemas.openxmlformats.org/officeDocument/2006/relationships/image" Target="../media/image42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Relationship Id="rId1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.jcu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international@ef.jcu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17.jpeg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u.cz/?set_language=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725613"/>
            <a:ext cx="9144000" cy="1677987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9165" y="1830686"/>
            <a:ext cx="8449299" cy="170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err="1">
                <a:solidFill>
                  <a:schemeClr val="bg1"/>
                </a:solidFill>
                <a:latin typeface="Calibri" pitchFamily="34" charset="0"/>
              </a:rPr>
              <a:t>Faculty</a:t>
            </a:r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3000" dirty="0" err="1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3000" dirty="0" err="1">
                <a:solidFill>
                  <a:schemeClr val="bg1"/>
                </a:solidFill>
                <a:latin typeface="Calibri" pitchFamily="34" charset="0"/>
              </a:rPr>
              <a:t>Economics</a:t>
            </a:r>
            <a:endParaRPr lang="cs-CZ" sz="30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University </a:t>
            </a:r>
            <a:r>
              <a:rPr lang="cs-CZ" sz="3000" dirty="0" err="1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3000" dirty="0" err="1">
                <a:solidFill>
                  <a:schemeClr val="bg1"/>
                </a:solidFill>
                <a:latin typeface="Calibri" pitchFamily="34" charset="0"/>
              </a:rPr>
              <a:t>South</a:t>
            </a:r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 Bohemia in České Budějovice</a:t>
            </a:r>
          </a:p>
          <a:p>
            <a:pPr>
              <a:spcAft>
                <a:spcPts val="1200"/>
              </a:spcAft>
            </a:pPr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Czech </a:t>
            </a:r>
            <a:r>
              <a:rPr lang="cs-CZ" sz="3000" dirty="0" smtClean="0">
                <a:solidFill>
                  <a:schemeClr val="bg1"/>
                </a:solidFill>
                <a:latin typeface="Calibri" pitchFamily="34" charset="0"/>
              </a:rPr>
              <a:t>Republic</a:t>
            </a:r>
            <a:endParaRPr lang="cs-CZ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3403600"/>
            <a:ext cx="9144000" cy="16779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 algn="ctr"/>
            <a:endParaRPr lang="cs-CZ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</a:rPr>
              <a:t>Basic </a:t>
            </a:r>
            <a:r>
              <a:rPr lang="cs-CZ" sz="2800" dirty="0" err="1" smtClean="0">
                <a:solidFill>
                  <a:schemeClr val="bg1"/>
                </a:solidFill>
                <a:latin typeface="Calibri" pitchFamily="34" charset="0"/>
              </a:rPr>
              <a:t>Information</a:t>
            </a:r>
            <a:endParaRPr lang="cs-CZ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cs-CZ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smtClean="0">
                <a:solidFill>
                  <a:srgbClr val="D10074"/>
                </a:solidFill>
              </a:rPr>
              <a:t>University </a:t>
            </a:r>
            <a:r>
              <a:rPr lang="cs-CZ" sz="3600" dirty="0" err="1" smtClean="0">
                <a:solidFill>
                  <a:srgbClr val="D10074"/>
                </a:solidFill>
              </a:rPr>
              <a:t>Campus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107504" y="1340768"/>
            <a:ext cx="8686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u</a:t>
            </a:r>
            <a:r>
              <a:rPr lang="en-US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niversity</a:t>
            </a:r>
            <a:r>
              <a:rPr lang="en-US" sz="2400" dirty="0">
                <a:solidFill>
                  <a:srgbClr val="717171"/>
                </a:solidFill>
                <a:latin typeface="Georgia" panose="02040502050405020303" pitchFamily="18" charset="0"/>
              </a:rPr>
              <a:t> campus in a quiet area with links to the city park </a:t>
            </a:r>
            <a:endParaRPr lang="cs-CZ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mo</a:t>
            </a:r>
            <a:r>
              <a:rPr lang="en-US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dern</a:t>
            </a:r>
            <a:r>
              <a:rPr lang="en-US" sz="2400" dirty="0">
                <a:solidFill>
                  <a:srgbClr val="717171"/>
                </a:solidFill>
                <a:latin typeface="Georgia" panose="02040502050405020303" pitchFamily="18" charset="0"/>
              </a:rPr>
              <a:t> library, dormitory, canteen and sports </a:t>
            </a:r>
            <a:r>
              <a:rPr lang="en-US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facilities</a:t>
            </a:r>
            <a:endParaRPr lang="en-US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rgbClr val="717171"/>
                </a:solidFill>
                <a:latin typeface="Arial" charset="0"/>
              </a:rPr>
              <a:t> </a:t>
            </a:r>
            <a:endParaRPr lang="cs-CZ" dirty="0">
              <a:solidFill>
                <a:srgbClr val="717171"/>
              </a:solidFill>
              <a:latin typeface="Arial" charset="0"/>
            </a:endParaRPr>
          </a:p>
        </p:txBody>
      </p:sp>
      <p:pic>
        <p:nvPicPr>
          <p:cNvPr id="15" name="Picture 6" descr="Z:\Fotky\01 Fotobanka 2013\Fotografové\Libor Sváček\Sváček fotky 8-2013\JPG\4_1920_bodu\2013_08_03_083354_8126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890838"/>
            <a:ext cx="53546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860675"/>
            <a:ext cx="26527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err="1" smtClean="0">
                <a:solidFill>
                  <a:srgbClr val="D10074"/>
                </a:solidFill>
              </a:rPr>
              <a:t>Faculty</a:t>
            </a:r>
            <a:r>
              <a:rPr lang="cs-CZ" sz="3600" dirty="0" smtClean="0">
                <a:solidFill>
                  <a:srgbClr val="D10074"/>
                </a:solidFill>
              </a:rPr>
              <a:t> </a:t>
            </a:r>
            <a:r>
              <a:rPr lang="cs-CZ" sz="3600" dirty="0" err="1" smtClean="0">
                <a:solidFill>
                  <a:srgbClr val="D10074"/>
                </a:solidFill>
              </a:rPr>
              <a:t>of</a:t>
            </a:r>
            <a:r>
              <a:rPr lang="cs-CZ" sz="3600" dirty="0" smtClean="0">
                <a:solidFill>
                  <a:srgbClr val="D10074"/>
                </a:solidFill>
              </a:rPr>
              <a:t> </a:t>
            </a:r>
            <a:r>
              <a:rPr lang="cs-CZ" sz="3600" dirty="0" err="1" smtClean="0">
                <a:solidFill>
                  <a:srgbClr val="D10074"/>
                </a:solidFill>
              </a:rPr>
              <a:t>Economics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obsah 8"/>
          <p:cNvSpPr txBox="1">
            <a:spLocks/>
          </p:cNvSpPr>
          <p:nvPr/>
        </p:nvSpPr>
        <p:spPr>
          <a:xfrm>
            <a:off x="611560" y="903040"/>
            <a:ext cx="8278812" cy="54610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defRPr/>
            </a:pPr>
            <a:endParaRPr lang="cs-CZ" dirty="0" smtClean="0"/>
          </a:p>
          <a:p>
            <a:pPr marL="514350" indent="-514350">
              <a:defRPr/>
            </a:pPr>
            <a:endParaRPr lang="cs-CZ" dirty="0" smtClean="0"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f</a:t>
            </a:r>
            <a:r>
              <a:rPr lang="en-GB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ounded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in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2007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8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departments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12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majors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Bc, MA, PhD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levels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1 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6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00 student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80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members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of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academic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staff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more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than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4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0 partner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universities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from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abroad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9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0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foreign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students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/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academic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year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0" indent="0">
              <a:buFont typeface="Symbol" pitchFamily="18" charset="2"/>
              <a:buNone/>
              <a:defRPr/>
            </a:pPr>
            <a:endParaRPr lang="en-GB" dirty="0" smtClean="0">
              <a:cs typeface="Times New Roman" pitchFamily="16" charset="0"/>
            </a:endParaRPr>
          </a:p>
          <a:p>
            <a:pPr marL="303213" lvl="1" indent="0">
              <a:buSzPct val="75000"/>
              <a:buFont typeface="Symbol" pitchFamily="18" charset="2"/>
              <a:buNone/>
              <a:defRPr/>
            </a:pPr>
            <a:r>
              <a:rPr lang="en-GB" dirty="0" smtClean="0">
                <a:cs typeface="Times New Roman" pitchFamily="16" charset="0"/>
              </a:rPr>
              <a:t>							</a:t>
            </a:r>
            <a:r>
              <a:rPr lang="en-GB" dirty="0" smtClean="0">
                <a:cs typeface="Times New Roman" pitchFamily="16" charset="0"/>
                <a:hlinkClick r:id="rId2"/>
              </a:rPr>
              <a:t>more info</a:t>
            </a:r>
            <a:endParaRPr lang="en-GB" dirty="0" smtClean="0">
              <a:cs typeface="Times New Roman" pitchFamily="1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73175"/>
            <a:ext cx="3881438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786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err="1" smtClean="0">
                <a:solidFill>
                  <a:srgbClr val="D10074"/>
                </a:solidFill>
              </a:rPr>
              <a:t>Faculty</a:t>
            </a:r>
            <a:r>
              <a:rPr lang="cs-CZ" sz="3600" dirty="0" smtClean="0">
                <a:solidFill>
                  <a:srgbClr val="D10074"/>
                </a:solidFill>
              </a:rPr>
              <a:t> </a:t>
            </a:r>
            <a:r>
              <a:rPr lang="cs-CZ" sz="3600" dirty="0" err="1" smtClean="0">
                <a:solidFill>
                  <a:srgbClr val="D10074"/>
                </a:solidFill>
              </a:rPr>
              <a:t>Departments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obsah 8"/>
          <p:cNvSpPr txBox="1">
            <a:spLocks/>
          </p:cNvSpPr>
          <p:nvPr/>
        </p:nvSpPr>
        <p:spPr>
          <a:xfrm>
            <a:off x="611560" y="903040"/>
            <a:ext cx="8278812" cy="54610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defRPr/>
            </a:pPr>
            <a:endParaRPr lang="cs-CZ" dirty="0" smtClean="0"/>
          </a:p>
          <a:p>
            <a:pPr marL="514350" indent="-514350">
              <a:defRPr/>
            </a:pPr>
            <a:endParaRPr lang="cs-CZ" dirty="0" smtClean="0"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Accounting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and Finance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Applied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</a:t>
            </a:r>
            <a:r>
              <a:rPr lang="cs-CZ" dirty="0" err="1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M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athematics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and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Informatics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Economics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Regional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Management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Law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Languages</a:t>
            </a:r>
            <a:endParaRPr lang="en-GB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Management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Trade and Tourism</a:t>
            </a:r>
            <a:endParaRPr lang="en-GB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0" indent="0">
              <a:buFont typeface="Symbol" pitchFamily="18" charset="2"/>
              <a:buNone/>
              <a:defRPr/>
            </a:pPr>
            <a:endParaRPr lang="en-GB" dirty="0" smtClean="0">
              <a:cs typeface="Times New Roman" pitchFamily="16" charset="0"/>
            </a:endParaRPr>
          </a:p>
          <a:p>
            <a:pPr marL="303213" lvl="1" indent="0">
              <a:buSzPct val="75000"/>
              <a:buFont typeface="Symbol" pitchFamily="18" charset="2"/>
              <a:buNone/>
              <a:defRPr/>
            </a:pPr>
            <a:r>
              <a:rPr lang="en-GB" dirty="0" smtClean="0">
                <a:cs typeface="Times New Roman" pitchFamily="16" charset="0"/>
              </a:rPr>
              <a:t>							</a:t>
            </a:r>
            <a:r>
              <a:rPr lang="en-GB" dirty="0" smtClean="0">
                <a:cs typeface="Times New Roman" pitchFamily="16" charset="0"/>
                <a:hlinkClick r:id="rId2"/>
              </a:rPr>
              <a:t>more info</a:t>
            </a:r>
            <a:endParaRPr lang="en-GB" dirty="0" smtClean="0">
              <a:cs typeface="Times New Roman" pitchFamily="16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786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u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1344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smtClean="0">
                <a:solidFill>
                  <a:srgbClr val="D10074"/>
                </a:solidFill>
              </a:rPr>
              <a:t>Study </a:t>
            </a:r>
            <a:r>
              <a:rPr lang="cs-CZ" sz="3600" dirty="0" err="1" smtClean="0">
                <a:solidFill>
                  <a:srgbClr val="D10074"/>
                </a:solidFill>
              </a:rPr>
              <a:t>Possibilites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48785" y="1164134"/>
            <a:ext cx="8607425" cy="689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Full degree majors 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– </a:t>
            </a: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undergraduate</a:t>
            </a:r>
            <a:endParaRPr lang="cs-CZ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Accountancy and Financial Management of Enterprise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Economic Informatics (</a:t>
            </a:r>
            <a:r>
              <a:rPr lang="en-US" sz="2000" i="1" dirty="0">
                <a:solidFill>
                  <a:srgbClr val="717171"/>
                </a:solidFill>
                <a:latin typeface="Georgia" panose="02040502050405020303" pitchFamily="18" charset="0"/>
              </a:rPr>
              <a:t>in Czech and English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Financial and Insurance Mathematics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Management and Business Economics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Management of Commerce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Structural Policy of the EU for Public </a:t>
            </a:r>
            <a:r>
              <a:rPr lang="en-US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Administration</a:t>
            </a:r>
            <a:endParaRPr lang="cs-CZ" sz="20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lvl="1"/>
            <a:endParaRPr lang="cs-CZ" sz="20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Full degree majors 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– post</a:t>
            </a: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graduate</a:t>
            </a:r>
            <a:endParaRPr lang="cs-CZ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Accountancy and Financial Management of Enterprise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Economic Informatics </a:t>
            </a:r>
            <a:endParaRPr lang="cs-CZ" sz="20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Management 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and Business Economics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Management of </a:t>
            </a:r>
            <a:r>
              <a:rPr lang="en-US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Commerce</a:t>
            </a:r>
            <a:endParaRPr lang="cs-CZ" sz="20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Structural 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Policy </a:t>
            </a:r>
            <a:r>
              <a:rPr lang="cs-CZ" sz="20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of</a:t>
            </a:r>
            <a:r>
              <a:rPr 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sz="20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the</a:t>
            </a:r>
            <a:r>
              <a:rPr 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EU and </a:t>
            </a:r>
            <a:r>
              <a:rPr lang="cs-CZ" sz="20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Rural</a:t>
            </a:r>
            <a:r>
              <a:rPr 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sz="20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Development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PhD </a:t>
            </a:r>
            <a:r>
              <a:rPr 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degree</a:t>
            </a:r>
            <a:endParaRPr lang="cs-CZ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Management </a:t>
            </a:r>
            <a:r>
              <a:rPr lang="en-GB" sz="2000" dirty="0">
                <a:solidFill>
                  <a:srgbClr val="717171"/>
                </a:solidFill>
                <a:latin typeface="Georgia" panose="02040502050405020303" pitchFamily="18" charset="0"/>
              </a:rPr>
              <a:t>and Business </a:t>
            </a:r>
            <a:r>
              <a:rPr lang="en-GB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Economics</a:t>
            </a:r>
            <a:r>
              <a:rPr 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(</a:t>
            </a:r>
            <a:r>
              <a:rPr lang="en-US" sz="2000" i="1" dirty="0">
                <a:solidFill>
                  <a:srgbClr val="717171"/>
                </a:solidFill>
                <a:latin typeface="Georgia" panose="02040502050405020303" pitchFamily="18" charset="0"/>
              </a:rPr>
              <a:t>in Czech and English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lvl="5">
              <a:defRPr/>
            </a:pPr>
            <a:r>
              <a:rPr lang="en-US" sz="2400" dirty="0">
                <a:latin typeface="Georgia" panose="02040502050405020303" pitchFamily="18" charset="0"/>
              </a:rPr>
              <a:t>					</a:t>
            </a:r>
            <a:endParaRPr lang="cs-CZ" sz="2600" dirty="0">
              <a:latin typeface="Georgia" panose="02040502050405020303" pitchFamily="18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smtClean="0">
                <a:solidFill>
                  <a:srgbClr val="D10074"/>
                </a:solidFill>
              </a:rPr>
              <a:t>Study in </a:t>
            </a:r>
            <a:r>
              <a:rPr lang="cs-CZ" sz="3600" dirty="0" err="1">
                <a:solidFill>
                  <a:srgbClr val="D10074"/>
                </a:solidFill>
              </a:rPr>
              <a:t>E</a:t>
            </a:r>
            <a:r>
              <a:rPr lang="cs-CZ" sz="3600" dirty="0" err="1" smtClean="0">
                <a:solidFill>
                  <a:srgbClr val="D10074"/>
                </a:solidFill>
              </a:rPr>
              <a:t>nglish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48785" y="1164134"/>
            <a:ext cx="8607425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Full degree majors in English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Economic Informatics (undergraduate)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Management </a:t>
            </a: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and Business Economics (doctoral)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Exchange certified courses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more than 50 courses presented fully in English</a:t>
            </a:r>
          </a:p>
          <a:p>
            <a:pPr lvl="1" eaLnBrk="1" hangingPunct="1">
              <a:defRPr/>
            </a:pPr>
            <a:endParaRPr lang="en-GB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Summer school</a:t>
            </a:r>
            <a:endParaRPr lang="cs-CZ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7429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focus</a:t>
            </a:r>
            <a:r>
              <a:rPr 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 on International Business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lvl="5">
              <a:defRPr/>
            </a:pPr>
            <a:r>
              <a:rPr lang="en-US" sz="2400" dirty="0">
                <a:latin typeface="Georgia" panose="02040502050405020303" pitchFamily="18" charset="0"/>
              </a:rPr>
              <a:t>					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more info</a:t>
            </a:r>
            <a:endParaRPr lang="cs-CZ" sz="2000" dirty="0">
              <a:latin typeface="Georgia" panose="02040502050405020303" pitchFamily="18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Georgia" panose="02040502050405020303" pitchFamily="18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1" y="388690"/>
            <a:ext cx="7921525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smtClean="0">
                <a:solidFill>
                  <a:srgbClr val="C92D70"/>
                </a:solidFill>
              </a:rPr>
              <a:t>                                        New </a:t>
            </a:r>
            <a:r>
              <a:rPr lang="cs-CZ" sz="3600" dirty="0" err="1" smtClean="0">
                <a:solidFill>
                  <a:srgbClr val="C92D70"/>
                </a:solidFill>
              </a:rPr>
              <a:t>Approaches</a:t>
            </a:r>
            <a:endParaRPr lang="cs-CZ" sz="3600" dirty="0">
              <a:solidFill>
                <a:srgbClr val="C92D7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-675551" y="1135404"/>
            <a:ext cx="983958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>
              <a:spcBef>
                <a:spcPct val="20000"/>
              </a:spcBef>
              <a:defRPr/>
            </a:pPr>
            <a:r>
              <a:rPr lang="cs-CZ" altLang="cs-CZ" sz="2400" dirty="0" err="1">
                <a:solidFill>
                  <a:srgbClr val="717171"/>
                </a:solidFill>
                <a:latin typeface="Georgia" pitchFamily="18" charset="0"/>
              </a:rPr>
              <a:t>Educational</a:t>
            </a:r>
            <a:r>
              <a:rPr lang="cs-CZ" altLang="cs-CZ" sz="2400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cs-CZ" altLang="cs-CZ" sz="2400" dirty="0" err="1">
                <a:solidFill>
                  <a:srgbClr val="717171"/>
                </a:solidFill>
                <a:latin typeface="Georgia" pitchFamily="18" charset="0"/>
              </a:rPr>
              <a:t>process</a:t>
            </a:r>
            <a:r>
              <a:rPr lang="cs-CZ" altLang="cs-CZ" sz="2400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cs-CZ" altLang="cs-CZ" sz="2400" dirty="0" err="1">
                <a:solidFill>
                  <a:srgbClr val="717171"/>
                </a:solidFill>
                <a:latin typeface="Georgia" pitchFamily="18" charset="0"/>
              </a:rPr>
              <a:t>focuses</a:t>
            </a:r>
            <a:r>
              <a:rPr lang="cs-CZ" altLang="cs-CZ" sz="2400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cs-CZ" altLang="cs-CZ" sz="2400" dirty="0" err="1">
                <a:solidFill>
                  <a:srgbClr val="717171"/>
                </a:solidFill>
                <a:latin typeface="Georgia" pitchFamily="18" charset="0"/>
              </a:rPr>
              <a:t>also</a:t>
            </a:r>
            <a:r>
              <a:rPr lang="cs-CZ" altLang="cs-CZ" sz="2400" dirty="0">
                <a:solidFill>
                  <a:srgbClr val="717171"/>
                </a:solidFill>
                <a:latin typeface="Georgia" pitchFamily="18" charset="0"/>
              </a:rPr>
              <a:t> on: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s</a:t>
            </a:r>
            <a:r>
              <a:rPr lang="en-GB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i</a:t>
            </a:r>
            <a:r>
              <a:rPr lang="cs-CZ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mulations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en-GB" altLang="cs-CZ" sz="2000" dirty="0">
                <a:solidFill>
                  <a:srgbClr val="717171"/>
                </a:solidFill>
                <a:latin typeface="Georgia" pitchFamily="18" charset="0"/>
              </a:rPr>
              <a:t>of management and court processes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;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green </a:t>
            </a:r>
            <a:r>
              <a:rPr lang="cs-CZ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economy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itchFamily="18" charset="0"/>
              </a:rPr>
              <a:t>which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which is defined as an economy that aims at reducing environmental risks and ecological scarcities, and that aims for sustainable development without degrading the environment</a:t>
            </a:r>
            <a:r>
              <a:rPr 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;</a:t>
            </a:r>
            <a:endParaRPr lang="cs-CZ" altLang="cs-CZ" sz="2000" dirty="0">
              <a:solidFill>
                <a:srgbClr val="717171"/>
              </a:solidFill>
              <a:latin typeface="Georgia" pitchFamily="18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bio </a:t>
            </a:r>
            <a:r>
              <a:rPr lang="en-GB" altLang="cs-CZ" sz="2000" b="1" i="1" dirty="0">
                <a:solidFill>
                  <a:srgbClr val="717171"/>
                </a:solidFill>
                <a:latin typeface="Georgia" pitchFamily="18" charset="0"/>
              </a:rPr>
              <a:t>economy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itchFamily="18" charset="0"/>
              </a:rPr>
              <a:t>which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comprises those parts of the economy that use renewable biological resources from land and sea – such as crops, forests, fish, animals and micro-organisms – to produce food, materials and energy</a:t>
            </a:r>
            <a:r>
              <a:rPr 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;</a:t>
            </a:r>
            <a:endParaRPr lang="cs-CZ" altLang="cs-CZ" sz="2000" dirty="0">
              <a:solidFill>
                <a:srgbClr val="717171"/>
              </a:solidFill>
              <a:latin typeface="Georgia" pitchFamily="18" charset="0"/>
            </a:endParaRPr>
          </a:p>
          <a:p>
            <a:pPr marL="1257300" lvl="2" indent="-342900" eaLnBrk="1" hangingPunct="1">
              <a:spcBef>
                <a:spcPct val="20000"/>
              </a:spcBef>
              <a:spcAft>
                <a:spcPts val="48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pluralism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in </a:t>
            </a:r>
            <a:r>
              <a:rPr lang="cs-CZ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economy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enrich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es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teaching and research and </a:t>
            </a:r>
            <a:r>
              <a:rPr lang="en-US" altLang="cs-CZ" sz="2000" dirty="0" err="1">
                <a:solidFill>
                  <a:srgbClr val="717171"/>
                </a:solidFill>
                <a:latin typeface="Georgia" pitchFamily="18" charset="0"/>
              </a:rPr>
              <a:t>reinvigorat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es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the discipline and bring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s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 economics back into the service of society</a:t>
            </a:r>
            <a:endParaRPr lang="cs-CZ" altLang="cs-CZ" sz="2000" dirty="0">
              <a:solidFill>
                <a:srgbClr val="717171"/>
              </a:solidFill>
              <a:latin typeface="Georgia" pitchFamily="18" charset="0"/>
            </a:endParaRP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fair </a:t>
            </a:r>
            <a:r>
              <a:rPr lang="cs-CZ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trade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which is a social movement whose stated goal </a:t>
            </a:r>
            <a:endParaRPr lang="cs-CZ" altLang="cs-CZ" sz="2000" dirty="0" smtClean="0">
              <a:solidFill>
                <a:srgbClr val="717171"/>
              </a:solidFill>
              <a:latin typeface="Georgia" pitchFamily="18" charset="0"/>
            </a:endParaRPr>
          </a:p>
          <a:p>
            <a:pPr lvl="2" eaLnBrk="1" hangingPunct="1">
              <a:defRPr/>
            </a:pPr>
            <a:r>
              <a:rPr lang="cs-CZ" altLang="cs-CZ" sz="2000" dirty="0" smtClean="0">
                <a:solidFill>
                  <a:srgbClr val="717171"/>
                </a:solidFill>
                <a:latin typeface="Georgia" pitchFamily="18" charset="0"/>
              </a:rPr>
              <a:t>     </a:t>
            </a:r>
            <a:r>
              <a:rPr lang="en-US" altLang="cs-CZ" sz="2000" dirty="0" smtClean="0">
                <a:solidFill>
                  <a:srgbClr val="717171"/>
                </a:solidFill>
                <a:latin typeface="Georgia" pitchFamily="18" charset="0"/>
              </a:rPr>
              <a:t>is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to help producers in developing countries achieve better </a:t>
            </a:r>
            <a:endParaRPr lang="cs-CZ" altLang="cs-CZ" sz="2000" dirty="0" smtClean="0">
              <a:solidFill>
                <a:srgbClr val="717171"/>
              </a:solidFill>
              <a:latin typeface="Georgia" pitchFamily="18" charset="0"/>
            </a:endParaRPr>
          </a:p>
          <a:p>
            <a:pPr lvl="2" eaLnBrk="1" hangingPunct="1">
              <a:defRPr/>
            </a:pPr>
            <a:r>
              <a:rPr lang="cs-CZ" altLang="cs-CZ" sz="2000" dirty="0" smtClean="0">
                <a:solidFill>
                  <a:srgbClr val="717171"/>
                </a:solidFill>
                <a:latin typeface="Georgia" pitchFamily="18" charset="0"/>
              </a:rPr>
              <a:t>     </a:t>
            </a:r>
            <a:r>
              <a:rPr lang="en-US" altLang="cs-CZ" sz="2000" dirty="0" smtClean="0">
                <a:solidFill>
                  <a:srgbClr val="717171"/>
                </a:solidFill>
                <a:latin typeface="Georgia" pitchFamily="18" charset="0"/>
              </a:rPr>
              <a:t>trading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conditions and to promote sustainable farming.</a:t>
            </a:r>
            <a:endParaRPr lang="cs-CZ" altLang="cs-CZ" sz="2000" dirty="0">
              <a:solidFill>
                <a:srgbClr val="717171"/>
              </a:solidFill>
              <a:latin typeface="Georgia" pitchFamily="18" charset="0"/>
            </a:endParaRPr>
          </a:p>
        </p:txBody>
      </p:sp>
      <p:pic>
        <p:nvPicPr>
          <p:cNvPr id="10" name="Picture 2" descr="Výsledek obrázku pro fairtr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28320"/>
            <a:ext cx="1152773" cy="11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7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8690"/>
            <a:ext cx="7632848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smtClean="0">
                <a:solidFill>
                  <a:srgbClr val="C92D70"/>
                </a:solidFill>
              </a:rPr>
              <a:t>                        International </a:t>
            </a:r>
            <a:r>
              <a:rPr lang="cs-CZ" sz="3600" dirty="0" err="1" smtClean="0">
                <a:solidFill>
                  <a:srgbClr val="C92D70"/>
                </a:solidFill>
              </a:rPr>
              <a:t>Environment</a:t>
            </a:r>
            <a:endParaRPr lang="cs-CZ" sz="3600" dirty="0">
              <a:solidFill>
                <a:srgbClr val="C92D7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2"/>
          <p:cNvSpPr>
            <a:spLocks noChangeArrowheads="1"/>
          </p:cNvSpPr>
          <p:nvPr/>
        </p:nvSpPr>
        <p:spPr bwMode="auto">
          <a:xfrm>
            <a:off x="490538" y="1050925"/>
            <a:ext cx="84121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90 foreign exchange students / academic year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at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Faculty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of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Economics</a:t>
            </a:r>
            <a:endParaRPr lang="en-US" altLang="cs-CZ" sz="20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m</a:t>
            </a:r>
            <a:r>
              <a:rPr lang="en-US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ore than 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4</a:t>
            </a:r>
            <a:r>
              <a:rPr lang="en-US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0 partner universities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participating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in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exchange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programme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located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in:</a:t>
            </a:r>
            <a:r>
              <a:rPr lang="en-US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Australia, Austria, Bulgaria, Finland, France, Greece, Germany, Hungary, Italy, 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I</a:t>
            </a:r>
            <a:r>
              <a:rPr lang="en-US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reland</a:t>
            </a:r>
            <a:r>
              <a:rPr lang="en-US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, Ireland, Lithuania, Slovakia, Slovenia, Poland, Portugal, Spain, Turkey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, USA</a:t>
            </a:r>
          </a:p>
          <a:p>
            <a:pPr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more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than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300 </a:t>
            </a:r>
            <a:r>
              <a:rPr lang="en-US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exchange students / academic year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at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anose="02040502050405020303" pitchFamily="18" charset="0"/>
              </a:rPr>
              <a:t>whole</a:t>
            </a:r>
            <a:r>
              <a:rPr lang="cs-CZ" alt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 university </a:t>
            </a:r>
            <a:endParaRPr lang="en-US" altLang="cs-CZ" sz="2000" dirty="0">
              <a:solidFill>
                <a:srgbClr val="717171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2" descr="http://isc.jcu.cz/wp-content/gallery/trip-to-passau/pasov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/>
          <a:stretch>
            <a:fillRect/>
          </a:stretch>
        </p:blipFill>
        <p:spPr bwMode="auto">
          <a:xfrm>
            <a:off x="1368425" y="3281363"/>
            <a:ext cx="66563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842"/>
            <a:ext cx="3096344" cy="56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8690"/>
            <a:ext cx="7200800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err="1" smtClean="0">
                <a:solidFill>
                  <a:srgbClr val="C92D70"/>
                </a:solidFill>
              </a:rPr>
              <a:t>Internship</a:t>
            </a:r>
            <a:r>
              <a:rPr lang="cs-CZ" sz="3600" dirty="0" smtClean="0">
                <a:solidFill>
                  <a:srgbClr val="C92D70"/>
                </a:solidFill>
              </a:rPr>
              <a:t> </a:t>
            </a:r>
            <a:r>
              <a:rPr lang="cs-CZ" sz="3600" dirty="0" err="1" smtClean="0">
                <a:solidFill>
                  <a:srgbClr val="C92D70"/>
                </a:solidFill>
              </a:rPr>
              <a:t>Partners</a:t>
            </a:r>
            <a:endParaRPr lang="cs-CZ" sz="3600" dirty="0">
              <a:solidFill>
                <a:srgbClr val="C92D7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46450"/>
            <a:ext cx="226853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11413"/>
            <a:ext cx="1439863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eloitt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68825"/>
            <a:ext cx="22320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Sinfo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446588"/>
            <a:ext cx="14859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Eon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2411413"/>
            <a:ext cx="14954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http://im.novinky.cz/015/200157-top_foto1-i3mrd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1612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Infinity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57575"/>
            <a:ext cx="2393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Fontea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62213"/>
            <a:ext cx="1628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 descr="http://www.autobenex.cz/attachdomain/TextPicture/picture_8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65650"/>
            <a:ext cx="2335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http://itomat.com/admin/uploads/apr/images/imagesCANIBGZH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6288" r="2866" b="11234"/>
          <a:stretch>
            <a:fillRect/>
          </a:stretch>
        </p:blipFill>
        <p:spPr bwMode="auto">
          <a:xfrm>
            <a:off x="1181100" y="2235200"/>
            <a:ext cx="11572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7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8690"/>
            <a:ext cx="7200800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err="1" smtClean="0">
                <a:solidFill>
                  <a:srgbClr val="C92D70"/>
                </a:solidFill>
              </a:rPr>
              <a:t>Clean</a:t>
            </a:r>
            <a:r>
              <a:rPr lang="cs-CZ" sz="3600" dirty="0" smtClean="0">
                <a:solidFill>
                  <a:srgbClr val="C92D70"/>
                </a:solidFill>
              </a:rPr>
              <a:t> </a:t>
            </a:r>
            <a:r>
              <a:rPr lang="cs-CZ" sz="3600" dirty="0" err="1" smtClean="0">
                <a:solidFill>
                  <a:srgbClr val="C92D70"/>
                </a:solidFill>
              </a:rPr>
              <a:t>Environment</a:t>
            </a:r>
            <a:endParaRPr lang="cs-CZ" sz="3600" dirty="0">
              <a:solidFill>
                <a:srgbClr val="C92D7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7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2"/>
          <p:cNvSpPr>
            <a:spLocks noChangeArrowheads="1"/>
          </p:cNvSpPr>
          <p:nvPr/>
        </p:nvSpPr>
        <p:spPr bwMode="auto">
          <a:xfrm>
            <a:off x="498474" y="1219200"/>
            <a:ext cx="832199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the</a:t>
            </a:r>
            <a:r>
              <a:rPr lang="cs-CZ" alt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cleanest</a:t>
            </a:r>
            <a:r>
              <a:rPr lang="cs-CZ" alt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and </a:t>
            </a:r>
            <a:r>
              <a:rPr lang="cs-CZ" alt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recreational</a:t>
            </a:r>
            <a:r>
              <a:rPr lang="cs-CZ" alt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region </a:t>
            </a:r>
            <a:r>
              <a:rPr lang="cs-CZ" alt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of</a:t>
            </a:r>
            <a:r>
              <a:rPr lang="cs-CZ" alt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the</a:t>
            </a:r>
            <a:r>
              <a:rPr lang="cs-CZ" alt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Czech </a:t>
            </a:r>
            <a:r>
              <a:rPr lang="cs-CZ" alt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Republic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unpolluted</a:t>
            </a:r>
            <a:r>
              <a:rPr lang="cs-CZ" alt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environment</a:t>
            </a:r>
            <a:endParaRPr lang="cs-CZ" altLang="cs-CZ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almost</a:t>
            </a:r>
            <a:r>
              <a:rPr lang="cs-CZ" alt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no </a:t>
            </a:r>
            <a:r>
              <a:rPr lang="cs-CZ" alt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industry</a:t>
            </a:r>
            <a:endParaRPr lang="cs-CZ" altLang="cs-CZ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many </a:t>
            </a:r>
            <a:r>
              <a:rPr lang="cs-CZ" alt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bioreserves</a:t>
            </a:r>
            <a:r>
              <a:rPr lang="cs-CZ" alt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 and </a:t>
            </a:r>
            <a:r>
              <a:rPr lang="cs-CZ" alt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national</a:t>
            </a:r>
            <a:r>
              <a:rPr lang="cs-CZ" alt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 park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600" dirty="0">
              <a:latin typeface="Georgia" panose="020405020504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600" dirty="0">
              <a:latin typeface="Georgia" panose="02040502050405020303" pitchFamily="18" charset="0"/>
            </a:endParaRPr>
          </a:p>
        </p:txBody>
      </p:sp>
      <p:pic>
        <p:nvPicPr>
          <p:cNvPr id="21" name="Picture 6" descr="Výsledek obrázku pro ji&amp;zcaron;ní &amp;ccaron;echy rybní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986088"/>
            <a:ext cx="331946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Výsledek obrázku pro ji&amp;zcaron;ní &amp;ccaron;echy rybní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879975"/>
            <a:ext cx="35194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Výsledek obrázku pro šumav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986088"/>
            <a:ext cx="317023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8690"/>
            <a:ext cx="7200800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err="1" smtClean="0">
                <a:solidFill>
                  <a:srgbClr val="C92D70"/>
                </a:solidFill>
              </a:rPr>
              <a:t>Contact</a:t>
            </a:r>
            <a:endParaRPr lang="cs-CZ" sz="3600" dirty="0">
              <a:solidFill>
                <a:srgbClr val="C92D7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9425" y="1558925"/>
            <a:ext cx="8664575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600" dirty="0" err="1">
                <a:solidFill>
                  <a:srgbClr val="909090"/>
                </a:solidFill>
                <a:latin typeface="Georgia" panose="02040502050405020303" pitchFamily="18" charset="0"/>
              </a:rPr>
              <a:t>Websites</a:t>
            </a: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: </a:t>
            </a: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  <a:hlinkClick r:id="rId3"/>
              </a:rPr>
              <a:t>www.ef.jcu.cz</a:t>
            </a:r>
            <a:endParaRPr lang="cs-CZ" sz="2600" dirty="0">
              <a:solidFill>
                <a:srgbClr val="909090"/>
              </a:solidFill>
              <a:latin typeface="Georgia" panose="02040502050405020303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cs-CZ" sz="2600" dirty="0">
              <a:solidFill>
                <a:srgbClr val="909090"/>
              </a:solidFill>
              <a:latin typeface="Georgia" panose="02040502050405020303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E-mail: </a:t>
            </a: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  <a:hlinkClick r:id="rId4"/>
              </a:rPr>
              <a:t>international@ef.jcu.cz</a:t>
            </a:r>
            <a:endParaRPr lang="cs-CZ" sz="2600" dirty="0">
              <a:solidFill>
                <a:srgbClr val="909090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endParaRPr lang="cs-CZ" sz="2600" dirty="0">
              <a:solidFill>
                <a:srgbClr val="909090"/>
              </a:solidFill>
              <a:latin typeface="Georgia" panose="02040502050405020303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600" dirty="0" err="1">
                <a:solidFill>
                  <a:srgbClr val="909090"/>
                </a:solidFill>
                <a:latin typeface="Georgia" panose="02040502050405020303" pitchFamily="18" charset="0"/>
              </a:rPr>
              <a:t>Address</a:t>
            </a: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:</a:t>
            </a:r>
          </a:p>
          <a:p>
            <a:pPr eaLnBrk="1" hangingPunct="1">
              <a:defRPr/>
            </a:pP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	University </a:t>
            </a:r>
            <a:r>
              <a:rPr lang="cs-CZ" sz="2600" dirty="0" err="1">
                <a:solidFill>
                  <a:srgbClr val="909090"/>
                </a:solidFill>
                <a:latin typeface="Georgia" panose="02040502050405020303" pitchFamily="18" charset="0"/>
              </a:rPr>
              <a:t>of</a:t>
            </a: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 </a:t>
            </a:r>
            <a:r>
              <a:rPr lang="cs-CZ" sz="2600" dirty="0" err="1">
                <a:solidFill>
                  <a:srgbClr val="909090"/>
                </a:solidFill>
                <a:latin typeface="Georgia" panose="02040502050405020303" pitchFamily="18" charset="0"/>
              </a:rPr>
              <a:t>South</a:t>
            </a: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 Bohemia</a:t>
            </a:r>
          </a:p>
          <a:p>
            <a:pPr eaLnBrk="1" hangingPunct="1">
              <a:defRPr/>
            </a:pP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	</a:t>
            </a:r>
            <a:r>
              <a:rPr lang="cs-CZ" sz="2600" dirty="0" err="1">
                <a:solidFill>
                  <a:srgbClr val="909090"/>
                </a:solidFill>
                <a:latin typeface="Georgia" panose="02040502050405020303" pitchFamily="18" charset="0"/>
              </a:rPr>
              <a:t>Faculty</a:t>
            </a: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 </a:t>
            </a:r>
            <a:r>
              <a:rPr lang="cs-CZ" sz="2600" dirty="0" err="1">
                <a:solidFill>
                  <a:srgbClr val="909090"/>
                </a:solidFill>
                <a:latin typeface="Georgia" panose="02040502050405020303" pitchFamily="18" charset="0"/>
              </a:rPr>
              <a:t>of</a:t>
            </a: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 </a:t>
            </a:r>
            <a:r>
              <a:rPr lang="cs-CZ" sz="2600" dirty="0" err="1">
                <a:solidFill>
                  <a:srgbClr val="909090"/>
                </a:solidFill>
                <a:latin typeface="Georgia" panose="02040502050405020303" pitchFamily="18" charset="0"/>
              </a:rPr>
              <a:t>Economics</a:t>
            </a:r>
            <a:endParaRPr lang="cs-CZ" sz="2600" dirty="0">
              <a:solidFill>
                <a:srgbClr val="909090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	International Office</a:t>
            </a:r>
          </a:p>
          <a:p>
            <a:pPr eaLnBrk="1" hangingPunct="1">
              <a:defRPr/>
            </a:pP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	Studentská 13</a:t>
            </a:r>
          </a:p>
          <a:p>
            <a:pPr eaLnBrk="1" hangingPunct="1">
              <a:defRPr/>
            </a:pP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	37005 České Budějovice</a:t>
            </a:r>
          </a:p>
          <a:p>
            <a:pPr eaLnBrk="1" hangingPunct="1">
              <a:defRPr/>
            </a:pP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	Czech Republic</a:t>
            </a:r>
          </a:p>
          <a:p>
            <a:pPr eaLnBrk="1" hangingPunct="1">
              <a:defRPr/>
            </a:pPr>
            <a:r>
              <a:rPr lang="cs-CZ" sz="2600" dirty="0">
                <a:solidFill>
                  <a:srgbClr val="909090"/>
                </a:solidFill>
                <a:latin typeface="Georgia" panose="02040502050405020303" pitchFamily="18" charset="0"/>
              </a:rPr>
              <a:t>	</a:t>
            </a:r>
            <a:r>
              <a:rPr lang="cs-CZ" sz="2600" dirty="0" err="1">
                <a:solidFill>
                  <a:srgbClr val="909090"/>
                </a:solidFill>
                <a:latin typeface="Georgia" panose="02040502050405020303" pitchFamily="18" charset="0"/>
              </a:rPr>
              <a:t>Europe</a:t>
            </a:r>
            <a:endParaRPr lang="cs-CZ" sz="2600" dirty="0">
              <a:solidFill>
                <a:srgbClr val="909090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endParaRPr lang="cs-CZ" sz="2600" dirty="0">
              <a:latin typeface="Georgia" panose="02040502050405020303" pitchFamily="18" charset="0"/>
            </a:endParaRPr>
          </a:p>
          <a:p>
            <a:pPr eaLnBrk="1" hangingPunct="1">
              <a:defRPr/>
            </a:pPr>
            <a:endParaRPr lang="en-GB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7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1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5616" y="381000"/>
            <a:ext cx="7128792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smtClean="0">
                <a:solidFill>
                  <a:srgbClr val="D10074"/>
                </a:solidFill>
              </a:rPr>
              <a:t>Czech Republic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971600" y="836712"/>
            <a:ext cx="7488832" cy="72008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5813" y="1989138"/>
            <a:ext cx="7918450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Char char="●"/>
            </a:pPr>
            <a:r>
              <a:rPr lang="en-US" alt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Area: 			  78,864 km</a:t>
            </a:r>
            <a:r>
              <a:rPr lang="en-US" altLang="cs-CZ" sz="2000" baseline="30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2</a:t>
            </a:r>
            <a:endParaRPr lang="en-US" altLang="cs-CZ" sz="20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Char char="●"/>
            </a:pPr>
            <a:r>
              <a:rPr lang="en-US" alt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Population: 			  10,266,000</a:t>
            </a:r>
            <a:r>
              <a:rPr lang="cs-CZ" alt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0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inhabitants</a:t>
            </a:r>
            <a:endParaRPr lang="en-US" altLang="cs-CZ" sz="20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Char char="●"/>
            </a:pPr>
            <a:r>
              <a:rPr lang="en-US" alt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Official language: 		  Czech</a:t>
            </a: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Char char="●"/>
            </a:pPr>
            <a:r>
              <a:rPr lang="en-US" alt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Political system: 		  Parliamentary republic</a:t>
            </a: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Char char="●"/>
            </a:pPr>
            <a:r>
              <a:rPr lang="en-US" alt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Head of State:		  President </a:t>
            </a: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Char char="●"/>
            </a:pPr>
            <a:r>
              <a:rPr lang="en-US" alt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Currency: 		 	  1 Czech crown (CZK)</a:t>
            </a: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Char char="●"/>
            </a:pPr>
            <a:r>
              <a:rPr lang="en-US" alt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Capital: 			  Prague</a:t>
            </a: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Char char="●"/>
            </a:pPr>
            <a:r>
              <a:rPr lang="en-US" alt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Administrative division: 	  14 regions</a:t>
            </a: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Georgia" panose="02040502050405020303" pitchFamily="18" charset="0"/>
              <a:buChar char="●"/>
            </a:pPr>
            <a:endParaRPr lang="en-US" altLang="cs-CZ" sz="2000" dirty="0" smtClean="0">
              <a:latin typeface="Georgia" panose="02040502050405020303" pitchFamily="18" charset="0"/>
            </a:endParaRPr>
          </a:p>
        </p:txBody>
      </p:sp>
      <p:pic>
        <p:nvPicPr>
          <p:cNvPr id="8" name="Picture 7" descr="13914_14945_vlajka_CR_3000x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86" y="297532"/>
            <a:ext cx="183673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s://vlast.cz/soubory/nahrane/cs_fr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33" y="297532"/>
            <a:ext cx="12477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0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381000"/>
            <a:ext cx="7776864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400" dirty="0" smtClean="0">
                <a:solidFill>
                  <a:srgbClr val="D10074"/>
                </a:solidFill>
              </a:rPr>
              <a:t>Czech Republic in </a:t>
            </a:r>
            <a:r>
              <a:rPr lang="cs-CZ" sz="3400" dirty="0" err="1" smtClean="0">
                <a:solidFill>
                  <a:srgbClr val="D10074"/>
                </a:solidFill>
              </a:rPr>
              <a:t>Europe</a:t>
            </a:r>
            <a:r>
              <a:rPr lang="cs-CZ" sz="3400" dirty="0" smtClean="0">
                <a:solidFill>
                  <a:srgbClr val="D10074"/>
                </a:solidFill>
              </a:rPr>
              <a:t> and in EU (green)</a:t>
            </a:r>
            <a:endParaRPr lang="cs-CZ" sz="34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776864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5974" r="-1450" b="2045"/>
          <a:stretch>
            <a:fillRect/>
          </a:stretch>
        </p:blipFill>
        <p:spPr bwMode="auto">
          <a:xfrm>
            <a:off x="987425" y="1430338"/>
            <a:ext cx="7115175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s://europa.eu/european-union/sites/europaeu/files/docs/body/flag_yellow_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43" y="1275680"/>
            <a:ext cx="15494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1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42623" y="38869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err="1" smtClean="0">
                <a:solidFill>
                  <a:srgbClr val="C92D70"/>
                </a:solidFill>
              </a:rPr>
              <a:t>Location</a:t>
            </a:r>
            <a:r>
              <a:rPr lang="cs-CZ" sz="3600" dirty="0" smtClean="0">
                <a:solidFill>
                  <a:srgbClr val="C92D70"/>
                </a:solidFill>
              </a:rPr>
              <a:t> </a:t>
            </a:r>
            <a:r>
              <a:rPr lang="cs-CZ" sz="3600" dirty="0" smtClean="0">
                <a:solidFill>
                  <a:srgbClr val="C92D70"/>
                </a:solidFill>
              </a:rPr>
              <a:t>in </a:t>
            </a:r>
            <a:r>
              <a:rPr lang="cs-CZ" sz="3600" dirty="0" err="1" smtClean="0">
                <a:solidFill>
                  <a:srgbClr val="C92D70"/>
                </a:solidFill>
              </a:rPr>
              <a:t>Central</a:t>
            </a:r>
            <a:r>
              <a:rPr lang="cs-CZ" sz="3600" dirty="0" smtClean="0">
                <a:solidFill>
                  <a:srgbClr val="C92D70"/>
                </a:solidFill>
              </a:rPr>
              <a:t> </a:t>
            </a:r>
            <a:r>
              <a:rPr lang="cs-CZ" sz="3600" dirty="0" err="1" smtClean="0">
                <a:solidFill>
                  <a:srgbClr val="C92D70"/>
                </a:solidFill>
              </a:rPr>
              <a:t>Europe</a:t>
            </a:r>
            <a:endParaRPr lang="cs-CZ" sz="3600" dirty="0">
              <a:solidFill>
                <a:srgbClr val="C92D7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63513" y="1504950"/>
            <a:ext cx="529748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Convenient location on the border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en-GB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of three countries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:</a:t>
            </a:r>
          </a:p>
          <a:p>
            <a:pPr marL="781903" lvl="1" indent="-439821" eaLnBrk="1" hangingPunct="1">
              <a:buFont typeface="Arial" pitchFamily="34" charset="0"/>
              <a:buChar char="•"/>
              <a:defRPr/>
            </a:pPr>
            <a:r>
              <a:rPr lang="en-GB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100 km to Linz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 (</a:t>
            </a:r>
            <a:r>
              <a:rPr lang="cs-CZ" altLang="cs-CZ" sz="2200" dirty="0" err="1">
                <a:solidFill>
                  <a:srgbClr val="717171"/>
                </a:solidFill>
                <a:latin typeface="Georgia" panose="02040502050405020303" pitchFamily="18" charset="0"/>
              </a:rPr>
              <a:t>Austria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)</a:t>
            </a:r>
          </a:p>
          <a:p>
            <a:pPr marL="781903" lvl="1" indent="-439821" eaLnBrk="1" hangingPunct="1">
              <a:buFont typeface="Arial" pitchFamily="34" charset="0"/>
              <a:buChar char="•"/>
              <a:defRPr/>
            </a:pPr>
            <a:r>
              <a:rPr lang="en-GB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130 km to Passau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 (</a:t>
            </a:r>
            <a:r>
              <a:rPr lang="cs-CZ" altLang="cs-CZ" sz="2200" dirty="0" err="1">
                <a:solidFill>
                  <a:srgbClr val="717171"/>
                </a:solidFill>
                <a:latin typeface="Georgia" panose="02040502050405020303" pitchFamily="18" charset="0"/>
              </a:rPr>
              <a:t>Germany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)</a:t>
            </a:r>
          </a:p>
          <a:p>
            <a:pPr marL="781903" lvl="1" indent="-439821" eaLnBrk="1" hangingPunct="1">
              <a:buFont typeface="Arial" pitchFamily="34" charset="0"/>
              <a:buChar char="•"/>
              <a:defRPr/>
            </a:pPr>
            <a:r>
              <a:rPr lang="en-GB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150 km to Prague</a:t>
            </a:r>
            <a:endParaRPr lang="cs-CZ" altLang="cs-CZ" sz="22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781903" lvl="1" indent="-439821" eaLnBrk="1" hangingPunct="1">
              <a:buFont typeface="Arial" pitchFamily="34" charset="0"/>
              <a:buChar char="•"/>
              <a:defRPr/>
            </a:pPr>
            <a:r>
              <a:rPr lang="en-GB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200 km to Vienna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 (</a:t>
            </a:r>
            <a:r>
              <a:rPr lang="cs-CZ" altLang="cs-CZ" sz="2200" dirty="0" err="1">
                <a:solidFill>
                  <a:srgbClr val="717171"/>
                </a:solidFill>
                <a:latin typeface="Georgia" panose="02040502050405020303" pitchFamily="18" charset="0"/>
              </a:rPr>
              <a:t>Austria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)</a:t>
            </a:r>
          </a:p>
          <a:p>
            <a:pPr marL="781903" lvl="1" indent="-439821" eaLnBrk="1" hangingPunct="1">
              <a:buFont typeface="Arial" pitchFamily="34" charset="0"/>
              <a:buChar char="•"/>
              <a:defRPr/>
            </a:pPr>
            <a:r>
              <a:rPr lang="en-GB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300 km to Munich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 (</a:t>
            </a:r>
            <a:r>
              <a:rPr lang="cs-CZ" altLang="cs-CZ" sz="2200" dirty="0" err="1">
                <a:solidFill>
                  <a:srgbClr val="717171"/>
                </a:solidFill>
                <a:latin typeface="Georgia" panose="02040502050405020303" pitchFamily="18" charset="0"/>
              </a:rPr>
              <a:t>Germany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)</a:t>
            </a:r>
          </a:p>
          <a:p>
            <a:pPr marL="781903" lvl="1" indent="-439821" eaLnBrk="1" hangingPunct="1"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400 km to </a:t>
            </a:r>
            <a:r>
              <a:rPr lang="cs-CZ" altLang="cs-CZ" sz="2200" dirty="0" err="1">
                <a:solidFill>
                  <a:srgbClr val="717171"/>
                </a:solidFill>
                <a:latin typeface="Georgia" panose="02040502050405020303" pitchFamily="18" charset="0"/>
              </a:rPr>
              <a:t>Budapest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 (</a:t>
            </a:r>
            <a:r>
              <a:rPr lang="cs-CZ" altLang="cs-CZ" sz="2200" dirty="0" err="1">
                <a:solidFill>
                  <a:srgbClr val="717171"/>
                </a:solidFill>
                <a:latin typeface="Georgia" panose="02040502050405020303" pitchFamily="18" charset="0"/>
              </a:rPr>
              <a:t>Hungary</a:t>
            </a:r>
            <a:r>
              <a:rPr lang="cs-CZ" altLang="cs-CZ" sz="2200" dirty="0">
                <a:solidFill>
                  <a:srgbClr val="717171"/>
                </a:solidFill>
                <a:latin typeface="Georgia" panose="02040502050405020303" pitchFamily="18" charset="0"/>
              </a:rPr>
              <a:t>)</a:t>
            </a:r>
          </a:p>
          <a:p>
            <a:pPr marL="342082" lvl="1" eaLnBrk="1" hangingPunct="1">
              <a:defRPr/>
            </a:pPr>
            <a:endParaRPr lang="cs-CZ" altLang="cs-CZ" sz="2200" dirty="0">
              <a:solidFill>
                <a:srgbClr val="717171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b="650"/>
          <a:stretch>
            <a:fillRect/>
          </a:stretch>
        </p:blipFill>
        <p:spPr bwMode="auto">
          <a:xfrm>
            <a:off x="5229225" y="1504950"/>
            <a:ext cx="34464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381000"/>
            <a:ext cx="7416824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400" dirty="0" err="1" smtClean="0">
                <a:solidFill>
                  <a:srgbClr val="D10074"/>
                </a:solidFill>
              </a:rPr>
              <a:t>Administrative</a:t>
            </a:r>
            <a:r>
              <a:rPr lang="cs-CZ" sz="3400" dirty="0" smtClean="0">
                <a:solidFill>
                  <a:srgbClr val="D10074"/>
                </a:solidFill>
              </a:rPr>
              <a:t> </a:t>
            </a:r>
            <a:r>
              <a:rPr lang="cs-CZ" sz="3400" dirty="0" err="1" smtClean="0">
                <a:solidFill>
                  <a:srgbClr val="D10074"/>
                </a:solidFill>
              </a:rPr>
              <a:t>Division</a:t>
            </a:r>
            <a:r>
              <a:rPr lang="cs-CZ" sz="3400" dirty="0" smtClean="0">
                <a:solidFill>
                  <a:srgbClr val="D10074"/>
                </a:solidFill>
              </a:rPr>
              <a:t> </a:t>
            </a:r>
            <a:r>
              <a:rPr lang="cs-CZ" sz="3400" dirty="0" err="1" smtClean="0">
                <a:solidFill>
                  <a:srgbClr val="D10074"/>
                </a:solidFill>
              </a:rPr>
              <a:t>of</a:t>
            </a:r>
            <a:r>
              <a:rPr lang="cs-CZ" sz="3400" dirty="0" smtClean="0">
                <a:solidFill>
                  <a:srgbClr val="D10074"/>
                </a:solidFill>
              </a:rPr>
              <a:t> Czech Republic</a:t>
            </a:r>
            <a:endParaRPr lang="cs-CZ" sz="34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971600" y="908720"/>
            <a:ext cx="7416824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Výsledek obrázku pro historical parts of Czech re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73188"/>
            <a:ext cx="870585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3608" y="381000"/>
            <a:ext cx="7200800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400" dirty="0">
                <a:solidFill>
                  <a:srgbClr val="D10074"/>
                </a:solidFill>
              </a:rPr>
              <a:t>UNESCO </a:t>
            </a:r>
            <a:r>
              <a:rPr lang="cs-CZ" sz="3400" dirty="0" err="1" smtClean="0">
                <a:solidFill>
                  <a:srgbClr val="D10074"/>
                </a:solidFill>
              </a:rPr>
              <a:t>Monuments</a:t>
            </a:r>
            <a:r>
              <a:rPr lang="cs-CZ" sz="3400" dirty="0" smtClean="0">
                <a:solidFill>
                  <a:srgbClr val="D10074"/>
                </a:solidFill>
              </a:rPr>
              <a:t> in Czech Republic</a:t>
            </a:r>
            <a:endParaRPr lang="cs-CZ" sz="34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043608" y="908720"/>
            <a:ext cx="7200800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5021263"/>
            <a:ext cx="1936750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858963"/>
            <a:ext cx="19304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457575"/>
            <a:ext cx="194627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3455988"/>
            <a:ext cx="19145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019675"/>
            <a:ext cx="1938338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462338"/>
            <a:ext cx="193992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046663"/>
            <a:ext cx="1935163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1844675"/>
            <a:ext cx="192405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416300"/>
            <a:ext cx="1917700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9" descr="ANd9GcTAuS2-QoOgahlS1l1vbmoaDl_zrqpscvhYoWFzdydYb1al38uxc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r="4214"/>
          <a:stretch>
            <a:fillRect/>
          </a:stretch>
        </p:blipFill>
        <p:spPr bwMode="auto">
          <a:xfrm>
            <a:off x="6821488" y="5060950"/>
            <a:ext cx="19272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851025"/>
            <a:ext cx="19304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857375"/>
            <a:ext cx="193357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381000"/>
            <a:ext cx="7416824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400" dirty="0" err="1" smtClean="0">
                <a:solidFill>
                  <a:srgbClr val="D10074"/>
                </a:solidFill>
              </a:rPr>
              <a:t>Traditional</a:t>
            </a:r>
            <a:r>
              <a:rPr lang="cs-CZ" sz="3400" dirty="0" smtClean="0">
                <a:solidFill>
                  <a:srgbClr val="D10074"/>
                </a:solidFill>
              </a:rPr>
              <a:t> Czech </a:t>
            </a:r>
            <a:r>
              <a:rPr lang="cs-CZ" sz="3400" dirty="0" err="1" smtClean="0">
                <a:solidFill>
                  <a:srgbClr val="D10074"/>
                </a:solidFill>
              </a:rPr>
              <a:t>Brands</a:t>
            </a:r>
            <a:endParaRPr lang="cs-CZ" sz="34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971600" y="908720"/>
            <a:ext cx="7416824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ANd9GcS5kvjU3_g8HCuK04TLcde55XFGX2VCICr93Cn_20oMofOxhA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901825"/>
            <a:ext cx="1362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Nd9GcSlNxSgKHkCafBdDp1l0RBViLxBJ4qTXRt9BaugK-rnPuLocJvL4rTVt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074863"/>
            <a:ext cx="2133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Nd9GcTTxraCF9dG2RuZJqVonFGBaoGkVzN_5k4WYW52nkDjyNY8b6GN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4329113"/>
            <a:ext cx="1165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Ško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2527300"/>
            <a:ext cx="12128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Nd9GcQwbl-rsdYHRT2K7xVZvkkgZiXHvcg6shQtBancSGRVMQV0hYo1EdbDP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4506913"/>
            <a:ext cx="273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5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3608" y="381000"/>
            <a:ext cx="7200800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400" dirty="0" smtClean="0">
                <a:solidFill>
                  <a:srgbClr val="D10074"/>
                </a:solidFill>
              </a:rPr>
              <a:t>City </a:t>
            </a:r>
            <a:r>
              <a:rPr lang="cs-CZ" sz="3400" dirty="0" err="1" smtClean="0">
                <a:solidFill>
                  <a:srgbClr val="D10074"/>
                </a:solidFill>
              </a:rPr>
              <a:t>of</a:t>
            </a:r>
            <a:r>
              <a:rPr lang="cs-CZ" sz="3400" dirty="0" smtClean="0">
                <a:solidFill>
                  <a:srgbClr val="D10074"/>
                </a:solidFill>
              </a:rPr>
              <a:t> České Budějovice</a:t>
            </a:r>
            <a:endParaRPr lang="cs-CZ" sz="34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043608" y="908720"/>
            <a:ext cx="7200800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"/>
          <p:cNvSpPr>
            <a:spLocks noChangeArrowheads="1"/>
          </p:cNvSpPr>
          <p:nvPr/>
        </p:nvSpPr>
        <p:spPr bwMode="auto">
          <a:xfrm>
            <a:off x="439738" y="1797050"/>
            <a:ext cx="5975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c</a:t>
            </a:r>
            <a:r>
              <a:rPr lang="en-US" altLang="cs-CZ" dirty="0" err="1">
                <a:solidFill>
                  <a:srgbClr val="717171"/>
                </a:solidFill>
                <a:latin typeface="Georgia" panose="02040502050405020303" pitchFamily="18" charset="0"/>
              </a:rPr>
              <a:t>apital</a:t>
            </a:r>
            <a:r>
              <a:rPr lang="en-US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 of South Bohemia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100 000 </a:t>
            </a:r>
            <a:r>
              <a:rPr lang="en-US" altLang="cs-CZ" dirty="0" err="1">
                <a:solidFill>
                  <a:srgbClr val="717171"/>
                </a:solidFill>
                <a:latin typeface="Georgia" panose="02040502050405020303" pitchFamily="18" charset="0"/>
              </a:rPr>
              <a:t>inhabitan</a:t>
            </a:r>
            <a:r>
              <a:rPr lang="cs-CZ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t</a:t>
            </a:r>
            <a:r>
              <a:rPr lang="en-US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s</a:t>
            </a:r>
            <a:endParaRPr lang="cs-CZ" altLang="cs-CZ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dirty="0" err="1">
                <a:solidFill>
                  <a:srgbClr val="717171"/>
                </a:solidFill>
                <a:latin typeface="Georgia" panose="02040502050405020303" pitchFamily="18" charset="0"/>
              </a:rPr>
              <a:t>founded</a:t>
            </a:r>
            <a:r>
              <a:rPr lang="cs-CZ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 in 1265</a:t>
            </a:r>
          </a:p>
        </p:txBody>
      </p:sp>
      <p:pic>
        <p:nvPicPr>
          <p:cNvPr id="24" name="Picture 10" descr="http://www.visitceskebudejovice.cz/img/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212976"/>
            <a:ext cx="5679008" cy="339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Výsledek obrázku pro &amp;ccaron;eské bud&amp;ecaron;jov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2587"/>
            <a:ext cx="40909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Výsledek obrázku pro znak českých budějovic"/>
          <p:cNvSpPr>
            <a:spLocks noChangeAspect="1" noChangeArrowheads="1"/>
          </p:cNvSpPr>
          <p:nvPr/>
        </p:nvSpPr>
        <p:spPr bwMode="auto">
          <a:xfrm>
            <a:off x="6804248" y="393305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znak českých budějov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292870" cy="146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381000"/>
            <a:ext cx="7416824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400" dirty="0" smtClean="0">
                <a:solidFill>
                  <a:srgbClr val="D10074"/>
                </a:solidFill>
              </a:rPr>
              <a:t>University </a:t>
            </a:r>
            <a:r>
              <a:rPr lang="cs-CZ" sz="3400" dirty="0" err="1" smtClean="0">
                <a:solidFill>
                  <a:srgbClr val="D10074"/>
                </a:solidFill>
              </a:rPr>
              <a:t>of</a:t>
            </a:r>
            <a:r>
              <a:rPr lang="cs-CZ" sz="3400" dirty="0" smtClean="0">
                <a:solidFill>
                  <a:srgbClr val="D10074"/>
                </a:solidFill>
              </a:rPr>
              <a:t> </a:t>
            </a:r>
            <a:r>
              <a:rPr lang="cs-CZ" sz="3400" dirty="0" err="1" smtClean="0">
                <a:solidFill>
                  <a:srgbClr val="D10074"/>
                </a:solidFill>
              </a:rPr>
              <a:t>South</a:t>
            </a:r>
            <a:r>
              <a:rPr lang="cs-CZ" sz="3400" dirty="0" smtClean="0">
                <a:solidFill>
                  <a:srgbClr val="D10074"/>
                </a:solidFill>
              </a:rPr>
              <a:t> Bohemia</a:t>
            </a:r>
            <a:endParaRPr lang="cs-CZ" sz="34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971600" y="908720"/>
            <a:ext cx="7416824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8"/>
          <p:cNvSpPr txBox="1">
            <a:spLocks/>
          </p:cNvSpPr>
          <p:nvPr/>
        </p:nvSpPr>
        <p:spPr>
          <a:xfrm>
            <a:off x="683568" y="1196752"/>
            <a:ext cx="8278812" cy="5057899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defRPr/>
            </a:pPr>
            <a:endParaRPr lang="cs-CZ" dirty="0" smtClean="0"/>
          </a:p>
          <a:p>
            <a:pPr marL="514350" indent="-514350">
              <a:defRPr/>
            </a:pPr>
            <a:endParaRPr lang="cs-CZ" dirty="0" smtClean="0"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f</a:t>
            </a:r>
            <a:r>
              <a:rPr lang="en-GB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ounded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in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1991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8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schools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 (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faculties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)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220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majors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1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2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 000 student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1 800 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employees 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300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foreign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students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/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academic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year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prestigious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Czech university,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ranks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</a:t>
            </a:r>
            <a:r>
              <a:rPr lang="cs-CZ" dirty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3-4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among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universities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in Czech Republic</a:t>
            </a:r>
            <a:endParaRPr lang="en-US" dirty="0">
              <a:solidFill>
                <a:srgbClr val="717171"/>
              </a:solidFill>
              <a:latin typeface="Georgia" panose="02040502050405020303" pitchFamily="18" charset="0"/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Georgia" panose="02040502050405020303" pitchFamily="18" charset="0"/>
              <a:ea typeface="Calibri" pitchFamily="32" charset="0"/>
              <a:cs typeface="Times New Roman" pitchFamily="16" charset="0"/>
            </a:endParaRPr>
          </a:p>
          <a:p>
            <a:pPr marL="582613" lvl="2" indent="0">
              <a:buFont typeface="Symbol" pitchFamily="18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						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  <a:hlinkClick r:id="rId3"/>
              </a:rPr>
              <a:t>more info</a:t>
            </a:r>
            <a:endParaRPr lang="en-US" dirty="0" smtClean="0">
              <a:solidFill>
                <a:schemeClr val="tx1"/>
              </a:solidFill>
              <a:latin typeface="Georgia" panose="02040502050405020303" pitchFamily="18" charset="0"/>
              <a:ea typeface="Calibri" pitchFamily="32" charset="0"/>
              <a:cs typeface="Times New Roman" pitchFamily="16" charset="0"/>
            </a:endParaRPr>
          </a:p>
          <a:p>
            <a:pPr marL="2984500" lvl="8" indent="-514350">
              <a:buFont typeface="Arial" pitchFamily="34" charset="0"/>
              <a:buChar char="•"/>
              <a:defRPr/>
            </a:pPr>
            <a:endParaRPr lang="cs-CZ" sz="1800" dirty="0">
              <a:solidFill>
                <a:schemeClr val="tx1"/>
              </a:solidFill>
              <a:latin typeface="Georgia" panose="02040502050405020303" pitchFamily="18" charset="0"/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endParaRPr lang="en-GB" dirty="0" smtClean="0">
              <a:cs typeface="Times New Roman" pitchFamily="16" charset="0"/>
            </a:endParaRPr>
          </a:p>
          <a:p>
            <a:pPr marL="0" indent="0">
              <a:buSzPct val="75000"/>
              <a:buFont typeface="Arial" charset="0"/>
              <a:buChar char="•"/>
              <a:defRPr/>
            </a:pPr>
            <a:endParaRPr lang="en-GB" dirty="0" smtClean="0">
              <a:cs typeface="Times New Roman" pitchFamily="1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/>
          <a:stretch>
            <a:fillRect/>
          </a:stretch>
        </p:blipFill>
        <p:spPr bwMode="auto">
          <a:xfrm>
            <a:off x="4524375" y="1295400"/>
            <a:ext cx="3584575" cy="2779713"/>
          </a:xfrm>
          <a:prstGeom prst="rect">
            <a:avLst/>
          </a:prstGeom>
          <a:noFill/>
          <a:ln w="3168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542</Words>
  <Application>Microsoft Office PowerPoint</Application>
  <PresentationFormat>Předvádění na obrazovce (4:3)</PresentationFormat>
  <Paragraphs>149</Paragraphs>
  <Slides>19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Mikešová</dc:creator>
  <cp:lastModifiedBy>Marek Šulita</cp:lastModifiedBy>
  <cp:revision>35</cp:revision>
  <dcterms:created xsi:type="dcterms:W3CDTF">2013-03-07T13:03:11Z</dcterms:created>
  <dcterms:modified xsi:type="dcterms:W3CDTF">2018-06-19T20:03:26Z</dcterms:modified>
</cp:coreProperties>
</file>