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7" r:id="rId3"/>
    <p:sldId id="259" r:id="rId4"/>
    <p:sldId id="256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 showGuides="1">
      <p:cViewPr>
        <p:scale>
          <a:sx n="64" d="100"/>
          <a:sy n="64" d="100"/>
        </p:scale>
        <p:origin x="-102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B6600-0B8F-4EDF-84ED-E0DD67D64D3A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7EF55-C239-47AF-A1BD-CD776411C7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862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C3F9D-2843-4F6F-BB50-62090AF61DD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7125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Potřeba vykázat publikační činnost ale zůstává a tak s námi zůstanou i </a:t>
            </a:r>
            <a:r>
              <a:rPr lang="cs-CZ" dirty="0" err="1" smtClean="0"/>
              <a:t>vanity</a:t>
            </a:r>
            <a:r>
              <a:rPr lang="cs-CZ" baseline="0" dirty="0" smtClean="0"/>
              <a:t> nakladatelství pro akademiky… </a:t>
            </a:r>
            <a:r>
              <a:rPr lang="cs-CZ" dirty="0" smtClean="0"/>
              <a:t>Jiným notorickým „</a:t>
            </a:r>
            <a:r>
              <a:rPr lang="cs-CZ" dirty="0" err="1" smtClean="0"/>
              <a:t>bombardovačem</a:t>
            </a:r>
            <a:r>
              <a:rPr lang="cs-CZ" dirty="0" smtClean="0"/>
              <a:t>“ doktorandů či účastníků konferencí je LAP…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1ACFA-BE29-41AC-8CD1-29EA0113A9B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969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Aniž bych měl ambici definovat co zakládá kvalitu společenskovědní publikace dovolím si tvrdit, že proces publikování ji spoluvytváří, nikoliv jen </a:t>
            </a:r>
            <a:r>
              <a:rPr lang="cs-CZ" dirty="0" err="1" smtClean="0"/>
              <a:t>mediuje</a:t>
            </a:r>
            <a:r>
              <a:rPr lang="cs-CZ" dirty="0" smtClean="0"/>
              <a:t>. Izolovaná mysl, která vytvoří geniální dílo, jež je pak, jaksi mimochodem, vydáno, je většinou fikcí.</a:t>
            </a:r>
          </a:p>
          <a:p>
            <a:endParaRPr lang="cs-CZ" dirty="0" smtClean="0"/>
          </a:p>
          <a:p>
            <a:r>
              <a:rPr lang="cs-CZ" dirty="0" smtClean="0"/>
              <a:t>Zvláště ve společenských vědách je jazyk díla jeho nedílnou součástí. Opozice forma x obsah je problematická…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1ACFA-BE29-41AC-8CD1-29EA0113A9B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570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7FF55-9D47-4ED1-90DB-EC37835869D7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B8FA-664E-44B4-84AE-9B3F0C37E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36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7FF55-9D47-4ED1-90DB-EC37835869D7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B8FA-664E-44B4-84AE-9B3F0C37E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54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7FF55-9D47-4ED1-90DB-EC37835869D7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B8FA-664E-44B4-84AE-9B3F0C37E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70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7FF55-9D47-4ED1-90DB-EC37835869D7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B8FA-664E-44B4-84AE-9B3F0C37E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2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7FF55-9D47-4ED1-90DB-EC37835869D7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B8FA-664E-44B4-84AE-9B3F0C37E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69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7FF55-9D47-4ED1-90DB-EC37835869D7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B8FA-664E-44B4-84AE-9B3F0C37E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05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7FF55-9D47-4ED1-90DB-EC37835869D7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B8FA-664E-44B4-84AE-9B3F0C37E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247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7FF55-9D47-4ED1-90DB-EC37835869D7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B8FA-664E-44B4-84AE-9B3F0C37E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72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7FF55-9D47-4ED1-90DB-EC37835869D7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B8FA-664E-44B4-84AE-9B3F0C37E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949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7FF55-9D47-4ED1-90DB-EC37835869D7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B8FA-664E-44B4-84AE-9B3F0C37E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4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7FF55-9D47-4ED1-90DB-EC37835869D7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B8FA-664E-44B4-84AE-9B3F0C37E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29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7FF55-9D47-4ED1-90DB-EC37835869D7}" type="datetimeFigureOut">
              <a:rPr lang="en-GB" smtClean="0"/>
              <a:t>04/11/2016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2B8FA-664E-44B4-84AE-9B3F0C37EC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73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40523" y="2679699"/>
            <a:ext cx="9700334" cy="1803523"/>
          </a:xfrm>
        </p:spPr>
        <p:txBody>
          <a:bodyPr>
            <a:normAutofit fontScale="90000"/>
          </a:bodyPr>
          <a:lstStyle/>
          <a:p>
            <a:r>
              <a:rPr lang="en-GB" i="1" dirty="0" err="1"/>
              <a:t>Mezi</a:t>
            </a:r>
            <a:r>
              <a:rPr lang="en-GB" i="1" dirty="0"/>
              <a:t> </a:t>
            </a:r>
            <a:r>
              <a:rPr lang="en-GB" i="1" dirty="0" err="1"/>
              <a:t>predátory</a:t>
            </a:r>
            <a:r>
              <a:rPr lang="en-GB" i="1" dirty="0"/>
              <a:t> a </a:t>
            </a:r>
            <a:r>
              <a:rPr lang="en-GB" i="1" dirty="0" err="1"/>
              <a:t>parazity</a:t>
            </a:r>
            <a:r>
              <a:rPr lang="en-GB" i="1" dirty="0"/>
              <a:t>: </a:t>
            </a:r>
            <a:r>
              <a:rPr lang="en-GB" i="1" dirty="0" err="1"/>
              <a:t>hrozby</a:t>
            </a:r>
            <a:r>
              <a:rPr lang="en-GB" i="1" dirty="0"/>
              <a:t>, </a:t>
            </a:r>
            <a:r>
              <a:rPr lang="en-GB" i="1" dirty="0" err="1"/>
              <a:t>výzvy</a:t>
            </a:r>
            <a:r>
              <a:rPr lang="en-GB" i="1" dirty="0"/>
              <a:t> a </a:t>
            </a:r>
            <a:r>
              <a:rPr lang="en-GB" i="1" dirty="0" err="1"/>
              <a:t>příležitosti</a:t>
            </a:r>
            <a:r>
              <a:rPr lang="en-GB" i="1" dirty="0"/>
              <a:t> </a:t>
            </a:r>
            <a:r>
              <a:rPr lang="en-GB" i="1" dirty="0" err="1"/>
              <a:t>ve</a:t>
            </a:r>
            <a:r>
              <a:rPr lang="en-GB" i="1" dirty="0"/>
              <a:t> </a:t>
            </a:r>
            <a:r>
              <a:rPr lang="en-GB" i="1" dirty="0" err="1"/>
              <a:t>vědeckém</a:t>
            </a:r>
            <a:r>
              <a:rPr lang="en-GB" i="1" dirty="0"/>
              <a:t/>
            </a:r>
            <a:br>
              <a:rPr lang="en-GB" i="1" dirty="0"/>
            </a:br>
            <a:r>
              <a:rPr lang="en-GB" i="1" dirty="0" err="1"/>
              <a:t>publikování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624832"/>
            <a:ext cx="9144000" cy="1003300"/>
          </a:xfrm>
        </p:spPr>
        <p:txBody>
          <a:bodyPr/>
          <a:lstStyle/>
          <a:p>
            <a:r>
              <a:rPr lang="cs-CZ" dirty="0" smtClean="0"/>
              <a:t>LUDĚK BROŽ</a:t>
            </a:r>
          </a:p>
          <a:p>
            <a:r>
              <a:rPr lang="cs-CZ" dirty="0" smtClean="0"/>
              <a:t>ETNOLOGICKÝ ÚSTAV AV ČR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705" y="417395"/>
            <a:ext cx="2930143" cy="169987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9" y="490201"/>
            <a:ext cx="3649580" cy="1426161"/>
          </a:xfrm>
          <a:prstGeom prst="rect">
            <a:avLst/>
          </a:prstGeom>
        </p:spPr>
      </p:pic>
      <p:pic>
        <p:nvPicPr>
          <p:cNvPr id="1026" name="Picture 2" descr="deriva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137" y="490201"/>
            <a:ext cx="3252447" cy="155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62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94625" y="-1171254"/>
            <a:ext cx="24384000" cy="10287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8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6000" y="-1714500"/>
            <a:ext cx="24384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ooffy.com/USoubory/clanky/2015/dooffy_textiky_50_odstinu_sedi_001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1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dirty="0" smtClean="0"/>
              <a:t>Erotic novel Fifty Shades of Grey began life as a humble, self-published e-book, unable to satisfy the tastes of traditional publishers. </a:t>
            </a:r>
            <a:endParaRPr lang="en-GB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GB" sz="1400" b="1" dirty="0" smtClean="0"/>
              <a:t>Is self-publishing coming of age in the digital world?</a:t>
            </a:r>
          </a:p>
          <a:p>
            <a:pPr algn="r"/>
            <a:r>
              <a:rPr lang="cs-CZ" sz="1400" dirty="0" smtClean="0"/>
              <a:t>By </a:t>
            </a:r>
            <a:r>
              <a:rPr lang="en-GB" sz="1400" dirty="0" smtClean="0"/>
              <a:t>Dougal Shaw</a:t>
            </a:r>
            <a:r>
              <a:rPr lang="cs-CZ" sz="1400" dirty="0" smtClean="0"/>
              <a:t> http://www.bbc.com/news/business-35482345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7575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lnSpc>
                <a:spcPct val="200000"/>
              </a:lnSpc>
              <a:buNone/>
            </a:pPr>
            <a:r>
              <a:rPr lang="en-GB" sz="3600" dirty="0" err="1" smtClean="0"/>
              <a:t>Financo</a:t>
            </a:r>
            <a:r>
              <a:rPr lang="cs-CZ" sz="3600" dirty="0" smtClean="0"/>
              <a:t>vání budoucí vědy se odvíjí od výsledků vědy </a:t>
            </a:r>
            <a:r>
              <a:rPr lang="cs-CZ" sz="3600" b="1" dirty="0" smtClean="0"/>
              <a:t>nedávno</a:t>
            </a:r>
            <a:r>
              <a:rPr lang="cs-CZ" sz="3600" dirty="0" smtClean="0"/>
              <a:t> minulé.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14402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Výsledek obrázku pro smith wealth of n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"/>
            <a:ext cx="5304830" cy="685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46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 descr="Výsledek obrázku pro smith wealth of n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049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 pro adam smith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749" y="7822"/>
            <a:ext cx="4632251" cy="689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48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gastrosuper.cz/inshop/catalogue/products/thumbs/120%2061%2060_M-Cedn%C3%ADkov%C3%A9%20s%C3%ADto%20%C5%99idk%C3%A9%20tkanivo%20%28pomfritov%C3%A9%29%2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516" y="2672490"/>
            <a:ext cx="7234607" cy="429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role nakladatelství v současném společenskovědním publikování?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Z. Konopásek: „čtu pomalu, tak si dost vybírám“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665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Nakladatel</a:t>
            </a:r>
            <a:r>
              <a:rPr lang="en-GB" dirty="0" smtClean="0"/>
              <a:t> </a:t>
            </a:r>
            <a:r>
              <a:rPr lang="en-GB" dirty="0" err="1" smtClean="0"/>
              <a:t>jako</a:t>
            </a:r>
            <a:r>
              <a:rPr lang="en-GB" dirty="0" smtClean="0"/>
              <a:t> </a:t>
            </a:r>
            <a:r>
              <a:rPr lang="cs-CZ" dirty="0" smtClean="0"/>
              <a:t>„sít</a:t>
            </a:r>
            <a:r>
              <a:rPr lang="en-GB" dirty="0" smtClean="0"/>
              <a:t>o</a:t>
            </a:r>
            <a:r>
              <a:rPr lang="cs-CZ" dirty="0" smtClean="0"/>
              <a:t>“ mezi autorem a čtenářem?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 smtClean="0"/>
              <a:t>Mnohem víc!</a:t>
            </a:r>
          </a:p>
          <a:p>
            <a:r>
              <a:rPr lang="cs-CZ" dirty="0" smtClean="0"/>
              <a:t>Kvalitní recenzní řízení nepustí práce z nějakého pohledu podměrečné</a:t>
            </a:r>
          </a:p>
          <a:p>
            <a:endParaRPr lang="cs-CZ" dirty="0" smtClean="0"/>
          </a:p>
          <a:p>
            <a:r>
              <a:rPr lang="cs-CZ" dirty="0" smtClean="0"/>
              <a:t>Pomůže dostat z autora/autorů to nejlepší, když je dovede ke změnám, dopracování atd.</a:t>
            </a:r>
          </a:p>
          <a:p>
            <a:endParaRPr lang="cs-CZ" dirty="0" smtClean="0"/>
          </a:p>
          <a:p>
            <a:r>
              <a:rPr lang="cs-CZ" dirty="0" smtClean="0"/>
              <a:t>Odvede dobrou práci při jazykové korektuře/editaci, která zásadně určuje celkovou kvalitu díla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99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2373</TotalTime>
  <Words>239</Words>
  <Application>Microsoft Office PowerPoint</Application>
  <PresentationFormat>Vlastní</PresentationFormat>
  <Paragraphs>24</Paragraphs>
  <Slides>9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Office</vt:lpstr>
      <vt:lpstr>Mezi predátory a parazity: hrozby, výzvy a příležitosti ve vědeckém publikování</vt:lpstr>
      <vt:lpstr>Prezentace aplikace PowerPoint</vt:lpstr>
      <vt:lpstr>Prezentace aplikace PowerPoint</vt:lpstr>
      <vt:lpstr>Erotic novel Fifty Shades of Grey began life as a humble, self-published e-book, unable to satisfy the tastes of traditional publishers. </vt:lpstr>
      <vt:lpstr>Prezentace aplikace PowerPoint</vt:lpstr>
      <vt:lpstr>Prezentace aplikace PowerPoint</vt:lpstr>
      <vt:lpstr>Prezentace aplikace PowerPoint</vt:lpstr>
      <vt:lpstr>Co je role nakladatelství v současném společenskovědním publikování?</vt:lpstr>
      <vt:lpstr>Nakladatel jako „síto“ mezi autorem a čtenářem?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Erotic novel Fifty Shades of Grey began life as a humble, self-published e-book, unable to satisfy the tastes of traditional publishers.</dc:title>
  <dc:creator>Ludek Broz</dc:creator>
  <cp:lastModifiedBy>prezentace</cp:lastModifiedBy>
  <cp:revision>22</cp:revision>
  <dcterms:created xsi:type="dcterms:W3CDTF">2016-03-22T14:28:33Z</dcterms:created>
  <dcterms:modified xsi:type="dcterms:W3CDTF">2016-11-04T12:17:50Z</dcterms:modified>
</cp:coreProperties>
</file>