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28"/>
  </p:notesMasterIdLst>
  <p:handoutMasterIdLst>
    <p:handoutMasterId r:id="rId29"/>
  </p:handoutMasterIdLst>
  <p:sldIdLst>
    <p:sldId id="316" r:id="rId2"/>
    <p:sldId id="256" r:id="rId3"/>
    <p:sldId id="298" r:id="rId4"/>
    <p:sldId id="372" r:id="rId5"/>
    <p:sldId id="329" r:id="rId6"/>
    <p:sldId id="365" r:id="rId7"/>
    <p:sldId id="364" r:id="rId8"/>
    <p:sldId id="378" r:id="rId9"/>
    <p:sldId id="383" r:id="rId10"/>
    <p:sldId id="376" r:id="rId11"/>
    <p:sldId id="322" r:id="rId12"/>
    <p:sldId id="381" r:id="rId13"/>
    <p:sldId id="382" r:id="rId14"/>
    <p:sldId id="387" r:id="rId15"/>
    <p:sldId id="388" r:id="rId16"/>
    <p:sldId id="396" r:id="rId17"/>
    <p:sldId id="389" r:id="rId18"/>
    <p:sldId id="391" r:id="rId19"/>
    <p:sldId id="392" r:id="rId20"/>
    <p:sldId id="390" r:id="rId21"/>
    <p:sldId id="393" r:id="rId22"/>
    <p:sldId id="394" r:id="rId23"/>
    <p:sldId id="395" r:id="rId24"/>
    <p:sldId id="398" r:id="rId25"/>
    <p:sldId id="397" r:id="rId26"/>
    <p:sldId id="385" r:id="rId27"/>
  </p:sldIdLst>
  <p:sldSz cx="9144000" cy="6858000" type="screen4x3"/>
  <p:notesSz cx="6815138" cy="9945688"/>
  <p:defaultTextStyle>
    <a:defPPr>
      <a:defRPr lang="cs-CZ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4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33CC"/>
    <a:srgbClr val="FFFF99"/>
    <a:srgbClr val="FFFF66"/>
    <a:srgbClr val="3333CC"/>
    <a:srgbClr val="FFFF00"/>
    <a:srgbClr val="0066FF"/>
    <a:srgbClr val="000066"/>
    <a:srgbClr val="000099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49" autoAdjust="0"/>
    <p:restoredTop sz="94643" autoAdjust="0"/>
  </p:normalViewPr>
  <p:slideViewPr>
    <p:cSldViewPr>
      <p:cViewPr varScale="1">
        <p:scale>
          <a:sx n="109" d="100"/>
          <a:sy n="109" d="100"/>
        </p:scale>
        <p:origin x="214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84"/>
    </p:cViewPr>
  </p:sorterViewPr>
  <p:notesViewPr>
    <p:cSldViewPr>
      <p:cViewPr varScale="1">
        <p:scale>
          <a:sx n="79" d="100"/>
          <a:sy n="79" d="100"/>
        </p:scale>
        <p:origin x="-1464" y="-90"/>
      </p:cViewPr>
      <p:guideLst>
        <p:guide orient="horz" pos="3133"/>
        <p:guide pos="214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3226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61912" y="0"/>
            <a:ext cx="2953226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8404"/>
            <a:ext cx="2953226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61912" y="9448404"/>
            <a:ext cx="2953226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BF72C45-EFB4-4E87-A734-1BA3705825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5951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3226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1912" y="0"/>
            <a:ext cx="2953226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685" y="4724202"/>
            <a:ext cx="4997768" cy="447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404"/>
            <a:ext cx="2953226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1912" y="9448404"/>
            <a:ext cx="2953226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EF67046-0943-4885-9D80-97087F047EF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40511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F67046-0943-4885-9D80-97087F047EFA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1536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</p:grpSp>
      </p:grpSp>
      <p:sp>
        <p:nvSpPr>
          <p:cNvPr id="138282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138283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30535-9D54-427C-B113-2B10E90160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D9541-A085-4AAA-9C97-20397F953A6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1DDE2-40AE-4DF9-9591-72DC64FB83B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09F68-ABBC-4D27-B17B-3AE460E3F1C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2118F-2257-4EB8-8BAE-28E69CE3F5D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9FAAC-DFD1-489C-A2AA-3169A04409B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1C0AE-6A58-4613-A5B9-3BB3AF44FB6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624BD-C21E-4CB4-BBF2-2D974AA71F5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11A3B-D461-4486-8881-6463EAB9DF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B5A141-7F93-43A9-8E7E-C2A5F64FCC8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6C0FB-78E0-4791-9102-90635F646D1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137219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20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21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22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23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24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25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26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27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28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29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30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31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32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33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34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35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36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37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38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39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40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41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42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43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44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45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46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47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48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49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50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51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52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53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sp>
          <p:nvSpPr>
            <p:cNvPr id="137254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cs-CZ"/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137256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  <p:sp>
            <p:nvSpPr>
              <p:cNvPr id="137257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/>
              </a:p>
            </p:txBody>
          </p:sp>
        </p:grpSp>
      </p:grpSp>
      <p:sp>
        <p:nvSpPr>
          <p:cNvPr id="137258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3725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37260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7261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7262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6B59902D-AB48-4F99-80E8-23886ACDB4A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hyperlink" Target="http://www.ef.jcu.cz/" TargetMode="Externa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stag.jcu.cz/portal/studium/uchazec/eprihlaska.html" TargetMode="External"/><Relationship Id="rId2" Type="http://schemas.openxmlformats.org/officeDocument/2006/relationships/hyperlink" Target="http://www.ef.jcu.cz/studium/informace-pro-zajemce-o-studium/prihlaska-ke-studiu-bakalari-sev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.jcu.cz/o-fakulte/katedry/katedra-regionalniho-managementu" TargetMode="External"/><Relationship Id="rId7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ef.jcu.cz/" TargetMode="External"/><Relationship Id="rId5" Type="http://schemas.openxmlformats.org/officeDocument/2006/relationships/hyperlink" Target="https://www.facebook.com/pages/Katedra-struktur%C3%A1ln%C3%AD-politiky-EU-a-rozvoje-venkova-EF-J%C4%8CU/147520285413301?fref=ts" TargetMode="External"/><Relationship Id="rId4" Type="http://schemas.openxmlformats.org/officeDocument/2006/relationships/hyperlink" Target="http://ksr.ef.jcu.cz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f.jcu.cz/intranet/opatreni/opatreni-2011/od-2017_127-k_prijimacimu-rizeni-2018_ceske.pdf" TargetMode="External"/><Relationship Id="rId2" Type="http://schemas.openxmlformats.org/officeDocument/2006/relationships/hyperlink" Target="http://www.ef.jcu.cz/zajemci-o-studium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hyperlink" Target="http://www.ef.jcu.cz/intranet/dokumenty/studium/magentka1516.pdf/view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ef.jcu.cz/o-fakulte/udalosti/den-otevrenych-dveri-na-ekonomicke-fakulte-ju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" y="1644221"/>
            <a:ext cx="9144000" cy="511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cs-CZ" sz="1200" b="1" i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cs-CZ" sz="1200" b="1" i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cs-CZ" sz="1200" b="1" i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cs-CZ" sz="1200" b="1" i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cs-CZ" dirty="0" smtClean="0"/>
          </a:p>
        </p:txBody>
      </p:sp>
      <p:pic>
        <p:nvPicPr>
          <p:cNvPr id="1026" name="Picture 2" descr="Banner_FT_skoly_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949" y="5229200"/>
            <a:ext cx="5040051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187624" y="74345"/>
            <a:ext cx="6840760" cy="923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endParaRPr lang="cs-CZ" b="1" dirty="0" smtClean="0">
              <a:solidFill>
                <a:schemeClr val="tx2"/>
              </a:solidFill>
            </a:endParaRPr>
          </a:p>
          <a:p>
            <a:pPr>
              <a:defRPr/>
            </a:pPr>
            <a:endParaRPr lang="cs-CZ" dirty="0" smtClean="0">
              <a:solidFill>
                <a:schemeClr val="tx2"/>
              </a:solidFill>
            </a:endParaRPr>
          </a:p>
          <a:p>
            <a:pPr>
              <a:defRPr/>
            </a:pPr>
            <a:r>
              <a:rPr lang="cs-CZ" dirty="0" smtClean="0">
                <a:solidFill>
                  <a:schemeClr val="tx2"/>
                </a:solidFill>
              </a:rPr>
              <a:t>Studentská 13, 370 05 České Budějovice</a:t>
            </a:r>
            <a:endParaRPr lang="cs-CZ" dirty="0">
              <a:solidFill>
                <a:schemeClr val="tx2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635896" y="17412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7020272" y="1925882"/>
            <a:ext cx="1689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5"/>
              </a:rPr>
              <a:t>www.ef.jcu.cz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obrázek 139" descr="EF_JU_RGB_POSITIVE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526"/>
            <a:ext cx="7560840" cy="1296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836712"/>
            <a:ext cx="8229600" cy="1143000"/>
          </a:xfrm>
        </p:spPr>
        <p:txBody>
          <a:bodyPr/>
          <a:lstStyle/>
          <a:p>
            <a:pPr eaLnBrk="1" hangingPunct="1"/>
            <a:r>
              <a:rPr lang="cs-CZ" sz="4000" b="1" dirty="0" smtClean="0">
                <a:solidFill>
                  <a:srgbClr val="FF3399"/>
                </a:solidFill>
                <a:effectLst/>
              </a:rPr>
              <a:t>Přijímací zkoušky</a:t>
            </a:r>
            <a:br>
              <a:rPr lang="cs-CZ" sz="4000" b="1" dirty="0" smtClean="0">
                <a:solidFill>
                  <a:srgbClr val="FF3399"/>
                </a:solidFill>
                <a:effectLst/>
              </a:rPr>
            </a:br>
            <a:endParaRPr lang="cs-CZ" sz="4000" b="1" dirty="0" smtClean="0">
              <a:solidFill>
                <a:srgbClr val="FF3399"/>
              </a:solidFill>
              <a:effectLst/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584" y="1916832"/>
            <a:ext cx="7704856" cy="5112568"/>
          </a:xfrm>
        </p:spPr>
        <p:txBody>
          <a:bodyPr/>
          <a:lstStyle/>
          <a:p>
            <a:pPr marL="609600" indent="-609600" algn="ctr" eaLnBrk="1" hangingPunct="1">
              <a:buFont typeface="Wingdings" pitchFamily="2" charset="2"/>
              <a:buNone/>
              <a:defRPr/>
            </a:pPr>
            <a:r>
              <a:rPr lang="cs-CZ" sz="2400" b="1" dirty="0" smtClean="0">
                <a:solidFill>
                  <a:srgbClr val="FF3399"/>
                </a:solidFill>
                <a:effectLst/>
              </a:rPr>
              <a:t>Bakalářský studijní program:</a:t>
            </a:r>
            <a:endParaRPr lang="cs-CZ" sz="2400" b="1" dirty="0" smtClean="0">
              <a:solidFill>
                <a:srgbClr val="FF33CC"/>
              </a:solidFill>
              <a:effectLst/>
            </a:endParaRPr>
          </a:p>
          <a:p>
            <a:pPr marL="609600" indent="-609600" algn="ctr" eaLnBrk="1" hangingPunct="1">
              <a:buFont typeface="Wingdings" pitchFamily="2" charset="2"/>
              <a:buNone/>
              <a:defRPr/>
            </a:pPr>
            <a:endParaRPr lang="cs-CZ" sz="2400" b="1" dirty="0" smtClean="0">
              <a:solidFill>
                <a:srgbClr val="FFFF66"/>
              </a:solidFill>
              <a:effectLst/>
            </a:endParaRPr>
          </a:p>
          <a:p>
            <a:pPr marL="609600" indent="-609600" algn="ctr" eaLnBrk="1" hangingPunct="1">
              <a:buNone/>
              <a:defRPr/>
            </a:pPr>
            <a:r>
              <a:rPr lang="cs-CZ" sz="4000" b="1" dirty="0" smtClean="0">
                <a:effectLst/>
              </a:rPr>
              <a:t>Přijímací řízení </a:t>
            </a:r>
          </a:p>
          <a:p>
            <a:pPr marL="609600" indent="-609600" algn="ctr" eaLnBrk="1" hangingPunct="1">
              <a:buNone/>
              <a:defRPr/>
            </a:pPr>
            <a:r>
              <a:rPr lang="cs-CZ" sz="4000" b="1" dirty="0" smtClean="0">
                <a:effectLst/>
              </a:rPr>
              <a:t>bez příjímacích zkoušek</a:t>
            </a:r>
          </a:p>
          <a:p>
            <a:pPr marL="609600" indent="-609600" algn="ctr" eaLnBrk="1" hangingPunct="1">
              <a:buNone/>
              <a:defRPr/>
            </a:pPr>
            <a:endParaRPr lang="cs-CZ" sz="4000" b="1" dirty="0" smtClean="0">
              <a:effectLst/>
            </a:endParaRPr>
          </a:p>
          <a:p>
            <a:pPr marL="609600" indent="-609600" algn="ctr" eaLnBrk="1" hangingPunct="1">
              <a:buNone/>
              <a:defRPr/>
            </a:pPr>
            <a:r>
              <a:rPr lang="cs-CZ" sz="4000" b="1" dirty="0" smtClean="0">
                <a:effectLst/>
              </a:rPr>
              <a:t>Jaké máte možnosti ovlivnit vaše pořadí?</a:t>
            </a:r>
          </a:p>
          <a:p>
            <a:pPr>
              <a:buFont typeface="Wingdings" pitchFamily="2" charset="2"/>
              <a:buNone/>
              <a:defRPr/>
            </a:pPr>
            <a:r>
              <a:rPr lang="cs-CZ" sz="1800" dirty="0" smtClean="0">
                <a:effectLst/>
              </a:rPr>
              <a:t>	</a:t>
            </a:r>
          </a:p>
          <a:p>
            <a:pPr marL="609600" indent="-609600" algn="ctr" eaLnBrk="1" hangingPunct="1">
              <a:spcBef>
                <a:spcPct val="50000"/>
              </a:spcBef>
              <a:buClrTx/>
              <a:buSzTx/>
              <a:buFontTx/>
              <a:buNone/>
              <a:defRPr/>
            </a:pPr>
            <a:endParaRPr lang="cs-CZ" u="sng" dirty="0" smtClean="0">
              <a:effectLst/>
            </a:endParaRPr>
          </a:p>
          <a:p>
            <a:pPr marL="609600" indent="-609600" eaLnBrk="1" hangingPunct="1">
              <a:buFont typeface="Wingdings" pitchFamily="2" charset="2"/>
              <a:buNone/>
              <a:defRPr/>
            </a:pPr>
            <a:endParaRPr lang="cs-CZ" dirty="0" smtClean="0"/>
          </a:p>
        </p:txBody>
      </p:sp>
      <p:pic>
        <p:nvPicPr>
          <p:cNvPr id="4" name="obrázek 139" descr="EF_JU_RGB_POSITIV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60420" cy="617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501177"/>
            <a:ext cx="8229600" cy="1110972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b="1" dirty="0" smtClean="0">
                <a:solidFill>
                  <a:srgbClr val="FF3399"/>
                </a:solidFill>
                <a:effectLst/>
              </a:rPr>
              <a:t>Přihlášky</a:t>
            </a:r>
            <a:endParaRPr lang="en-US" sz="4000" b="1" dirty="0" smtClean="0">
              <a:solidFill>
                <a:srgbClr val="FF3399"/>
              </a:solidFill>
              <a:effectLst/>
            </a:endParaRPr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484784"/>
            <a:ext cx="8713787" cy="5184576"/>
          </a:xfrm>
        </p:spPr>
        <p:txBody>
          <a:bodyPr/>
          <a:lstStyle/>
          <a:p>
            <a:pPr algn="ctr" eaLnBrk="1" hangingPunct="1">
              <a:buNone/>
              <a:defRPr/>
            </a:pPr>
            <a:r>
              <a:rPr lang="cs-CZ" sz="2400" b="1" dirty="0" smtClean="0">
                <a:effectLst/>
              </a:rPr>
              <a:t>Do 30. dubna 2018 </a:t>
            </a:r>
            <a:r>
              <a:rPr lang="cs-CZ" sz="2400" dirty="0" smtClean="0">
                <a:effectLst/>
              </a:rPr>
              <a:t>na </a:t>
            </a:r>
            <a:r>
              <a:rPr lang="cs-CZ" sz="2400" b="1" dirty="0" smtClean="0">
                <a:effectLst/>
                <a:hlinkClick r:id="rId2"/>
              </a:rPr>
              <a:t>tiskopisech</a:t>
            </a:r>
            <a:r>
              <a:rPr lang="cs-CZ" sz="2400" b="1" dirty="0" smtClean="0">
                <a:effectLst/>
              </a:rPr>
              <a:t>  a </a:t>
            </a:r>
            <a:r>
              <a:rPr lang="cs-CZ" sz="2400" b="1" dirty="0" smtClean="0">
                <a:effectLst/>
                <a:hlinkClick r:id="rId3"/>
              </a:rPr>
              <a:t>elektronicky</a:t>
            </a:r>
            <a:endParaRPr lang="cs-CZ" sz="2400" b="1" dirty="0" smtClean="0">
              <a:effectLst/>
            </a:endParaRPr>
          </a:p>
          <a:p>
            <a:pPr algn="ctr" eaLnBrk="1" hangingPunct="1">
              <a:buNone/>
              <a:defRPr/>
            </a:pPr>
            <a:endParaRPr lang="cs-CZ" sz="2400" b="1" i="1" dirty="0" smtClean="0">
              <a:effectLst/>
            </a:endParaRPr>
          </a:p>
          <a:p>
            <a:pPr algn="ctr" eaLnBrk="1" hangingPunct="1">
              <a:buNone/>
              <a:defRPr/>
            </a:pPr>
            <a:r>
              <a:rPr lang="cs-CZ" sz="2400" b="1" i="1" dirty="0" smtClean="0">
                <a:effectLst/>
              </a:rPr>
              <a:t>“</a:t>
            </a:r>
            <a:r>
              <a:rPr lang="cs-CZ" sz="2400" i="1" dirty="0" smtClean="0">
                <a:effectLst/>
              </a:rPr>
              <a:t>Přihláška ke studiu na vysoké škole”</a:t>
            </a:r>
            <a:r>
              <a:rPr lang="cs-CZ" sz="2400" dirty="0" smtClean="0">
                <a:effectLst/>
              </a:rPr>
              <a:t> </a:t>
            </a:r>
          </a:p>
          <a:p>
            <a:pPr algn="ctr" eaLnBrk="1" hangingPunct="1">
              <a:buNone/>
              <a:defRPr/>
            </a:pPr>
            <a:endParaRPr lang="cs-CZ" sz="1400" dirty="0" smtClean="0">
              <a:effectLst/>
            </a:endParaRPr>
          </a:p>
          <a:p>
            <a:pPr algn="ctr" eaLnBrk="1" hangingPunct="1">
              <a:buNone/>
              <a:defRPr/>
            </a:pPr>
            <a:r>
              <a:rPr lang="cs-CZ" sz="1800" dirty="0">
                <a:effectLst/>
              </a:rPr>
              <a:t>Po vyplnění potřebných údajů do webovského formuláře je </a:t>
            </a:r>
            <a:r>
              <a:rPr lang="cs-CZ" sz="1800" dirty="0" smtClean="0">
                <a:effectLst/>
              </a:rPr>
              <a:t>tedy potřeba </a:t>
            </a:r>
            <a:r>
              <a:rPr lang="cs-CZ" sz="1800" dirty="0">
                <a:effectLst/>
              </a:rPr>
              <a:t>přihlášku vytisknout, podepsat, nechat potvrdit známky a studijní průměry střední školou, nebo si nechat vystavit na střední škole katalogový list, a poslat na studijní oddělení Ekonomické fakulty.	</a:t>
            </a:r>
          </a:p>
          <a:p>
            <a:pPr eaLnBrk="1" hangingPunct="1">
              <a:buNone/>
              <a:defRPr/>
            </a:pPr>
            <a:endParaRPr lang="cs-CZ" sz="1600" b="1" dirty="0" smtClean="0">
              <a:effectLst/>
            </a:endParaRPr>
          </a:p>
          <a:p>
            <a:pPr algn="ctr" eaLnBrk="1" hangingPunct="1">
              <a:buNone/>
              <a:defRPr/>
            </a:pPr>
            <a:r>
              <a:rPr lang="cs-CZ" sz="2400" b="1" dirty="0" smtClean="0">
                <a:effectLst/>
              </a:rPr>
              <a:t>1 obor = 1 přihláška</a:t>
            </a:r>
          </a:p>
          <a:p>
            <a:pPr algn="ctr" eaLnBrk="1" hangingPunct="1">
              <a:buNone/>
              <a:defRPr/>
            </a:pPr>
            <a:endParaRPr lang="cs-CZ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 eaLnBrk="1" hangingPunct="1">
              <a:buNone/>
              <a:defRPr/>
            </a:pPr>
            <a:r>
              <a:rPr lang="cs-CZ" sz="2400" dirty="0" smtClean="0">
                <a:effectLst/>
              </a:rPr>
              <a:t>zaplacení </a:t>
            </a:r>
            <a:r>
              <a:rPr lang="cs-CZ" sz="2400" dirty="0">
                <a:effectLst/>
              </a:rPr>
              <a:t>poplatku za úkony spojené s přijímacím řízením ve </a:t>
            </a:r>
            <a:r>
              <a:rPr lang="cs-CZ" sz="2400" dirty="0" smtClean="0">
                <a:effectLst/>
              </a:rPr>
              <a:t>výši 500,- Kč</a:t>
            </a:r>
            <a:endParaRPr lang="cs-CZ" sz="2400" dirty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cs-CZ" dirty="0" smtClean="0"/>
          </a:p>
          <a:p>
            <a:pPr eaLnBrk="1" hangingPunct="1">
              <a:defRPr/>
            </a:pPr>
            <a:endParaRPr lang="cs-CZ" dirty="0" smtClean="0">
              <a:effectLst/>
            </a:endParaRPr>
          </a:p>
          <a:p>
            <a:pPr algn="just" eaLnBrk="1" hangingPunct="1">
              <a:buFontTx/>
              <a:buChar char="•"/>
              <a:defRPr/>
            </a:pPr>
            <a:endParaRPr lang="cs-CZ" dirty="0" smtClean="0"/>
          </a:p>
        </p:txBody>
      </p:sp>
      <p:pic>
        <p:nvPicPr>
          <p:cNvPr id="4" name="obrázek 139" descr="EF_JU_RGB_POSITIVE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" y="188640"/>
            <a:ext cx="3360420" cy="617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8712968" cy="990947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sz="4000" b="1" dirty="0" smtClean="0">
                <a:solidFill>
                  <a:srgbClr val="FF3399"/>
                </a:solidFill>
                <a:effectLst/>
              </a:rPr>
              <a:t>Pořadí uchazečů </a:t>
            </a:r>
            <a:br>
              <a:rPr lang="cs-CZ" sz="4000" b="1" dirty="0" smtClean="0">
                <a:solidFill>
                  <a:srgbClr val="FF3399"/>
                </a:solidFill>
                <a:effectLst/>
              </a:rPr>
            </a:br>
            <a:r>
              <a:rPr lang="cs-CZ" sz="4000" b="1" dirty="0" smtClean="0">
                <a:solidFill>
                  <a:srgbClr val="FF3399"/>
                </a:solidFill>
                <a:effectLst/>
              </a:rPr>
              <a:t>bude stanoveno na základě: </a:t>
            </a:r>
            <a:br>
              <a:rPr lang="cs-CZ" sz="4000" b="1" dirty="0" smtClean="0">
                <a:solidFill>
                  <a:srgbClr val="FF3399"/>
                </a:solidFill>
                <a:effectLst/>
              </a:rPr>
            </a:br>
            <a:endParaRPr lang="cs-CZ" sz="4000" dirty="0">
              <a:solidFill>
                <a:srgbClr val="FF3399"/>
              </a:solidFill>
              <a:effectLst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772816"/>
            <a:ext cx="9036496" cy="4941168"/>
          </a:xfrm>
        </p:spPr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cs-CZ" sz="1800" b="1" dirty="0" smtClean="0">
                <a:effectLst/>
              </a:rPr>
              <a:t>studijního průměru ze studia na střední škole</a:t>
            </a:r>
            <a:r>
              <a:rPr lang="cs-CZ" sz="1800" dirty="0" smtClean="0">
                <a:effectLst/>
              </a:rPr>
              <a:t>. U aktuálně maturujících uchazečů o studium se průměr počítá z 1. pololetí aktuálního školního roku a výročních (tj. vysvědčení z konce školního roku) vysvědčení třech jemu bezprostředně předcházejících roků studia. U ostatních uchazečů o studium je průměr počítán z výročních vysvědčení posledních 4 ročníků studia.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1800" b="1" dirty="0" smtClean="0">
                <a:effectLst/>
              </a:rPr>
              <a:t>získaných bodů za další činnosti uchazeče (Aktivity SŠ)</a:t>
            </a:r>
            <a:endParaRPr lang="cs-CZ" sz="1800" dirty="0" smtClean="0">
              <a:effectLst/>
            </a:endParaRP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1700" b="1" dirty="0" smtClean="0">
                <a:effectLst/>
              </a:rPr>
              <a:t>Test Všeobecných studijních předpokladů (VSP)</a:t>
            </a:r>
            <a:r>
              <a:rPr lang="cs-CZ" sz="1700" dirty="0" smtClean="0">
                <a:effectLst/>
              </a:rPr>
              <a:t> lze absolvovat na EF JU ve stanovených termínech (13.4.; 27.4.; 4.5.; 11.5. 2018). Test lze absolvovat maximálně dvakrát.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1700" b="1" dirty="0" smtClean="0">
                <a:effectLst/>
              </a:rPr>
              <a:t>Výsledky národních srovnávacích zkoušek (SCIO) z obecných studijních předpokladů</a:t>
            </a:r>
            <a:r>
              <a:rPr lang="cs-CZ" sz="1700" dirty="0" smtClean="0">
                <a:effectLst/>
              </a:rPr>
              <a:t>, které doloží uchazeč získaným certifikátem společně s přihláškou ke studiu (originál nebo úředně ověřenou kopii). </a:t>
            </a:r>
          </a:p>
          <a:p>
            <a:pPr lvl="1" algn="just">
              <a:buFont typeface="Arial" panose="020B0604020202020204" pitchFamily="34" charset="0"/>
              <a:buChar char="•"/>
            </a:pPr>
            <a:r>
              <a:rPr lang="cs-CZ" sz="1700" b="1" dirty="0" smtClean="0">
                <a:effectLst/>
              </a:rPr>
              <a:t>další činnost uchazeče v souladu se zaměřením vybraného studijního oboru </a:t>
            </a:r>
            <a:r>
              <a:rPr lang="cs-CZ" sz="1700" dirty="0" smtClean="0">
                <a:effectLst/>
              </a:rPr>
              <a:t>(státní jazykové zkoušky, jazykové certifikáty, úspěšná účast v celostátních a mezinárodních soutěžích či olympiádách). Tyto aktivity, resp. originály dokladů či úředně ověřených kopií o nich, musí uchazeč doložit společně s přihláškou ke studiu</a:t>
            </a:r>
            <a:r>
              <a:rPr lang="cs-CZ" sz="1600" dirty="0" smtClean="0">
                <a:effectLst/>
              </a:rPr>
              <a:t>. 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4" name="obrázek 139" descr="EF_JU_RGB_POSITIV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4" y="116632"/>
            <a:ext cx="3360420" cy="689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solidFill>
            <a:schemeClr val="bg1">
              <a:alpha val="24000"/>
            </a:schemeClr>
          </a:solidFill>
        </p:spPr>
        <p:txBody>
          <a:bodyPr/>
          <a:lstStyle/>
          <a:p>
            <a:r>
              <a:rPr lang="cs-CZ" b="1" dirty="0" smtClean="0">
                <a:solidFill>
                  <a:srgbClr val="FF3399"/>
                </a:solidFill>
                <a:effectLst/>
              </a:rPr>
              <a:t>Silné zázemí vědy – AV ČR</a:t>
            </a:r>
            <a:endParaRPr lang="cs-CZ" b="1" dirty="0">
              <a:solidFill>
                <a:srgbClr val="FF3399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16154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b="1" cap="all" dirty="0" smtClean="0">
                <a:effectLst/>
              </a:rPr>
              <a:t>Exkurze</a:t>
            </a:r>
          </a:p>
          <a:p>
            <a:r>
              <a:rPr lang="cs-CZ" b="1" cap="all" dirty="0" smtClean="0">
                <a:effectLst/>
              </a:rPr>
              <a:t>Konference</a:t>
            </a:r>
          </a:p>
          <a:p>
            <a:r>
              <a:rPr lang="cs-CZ" b="1" dirty="0" smtClean="0">
                <a:effectLst/>
              </a:rPr>
              <a:t>SVOČ</a:t>
            </a:r>
          </a:p>
          <a:p>
            <a:r>
              <a:rPr lang="cs-CZ" b="1" dirty="0" smtClean="0">
                <a:effectLst/>
              </a:rPr>
              <a:t>PRÁCE V REGIONECH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539552" y="1052736"/>
            <a:ext cx="813690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FF3399"/>
                </a:solidFill>
              </a:rPr>
              <a:t>KAM SE V PRŮBĚHU STUDIA </a:t>
            </a:r>
          </a:p>
          <a:p>
            <a:r>
              <a:rPr lang="cs-CZ" sz="4000" b="1" dirty="0" smtClean="0">
                <a:solidFill>
                  <a:srgbClr val="FF3399"/>
                </a:solidFill>
              </a:rPr>
              <a:t>NAŠICH OBORŮ PODÍVÁTE </a:t>
            </a:r>
            <a:endParaRPr lang="cs-CZ" sz="40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3399"/>
              </a:solidFill>
            </a:endParaRPr>
          </a:p>
          <a:p>
            <a:endParaRPr lang="cs-CZ" dirty="0"/>
          </a:p>
        </p:txBody>
      </p:sp>
      <p:pic>
        <p:nvPicPr>
          <p:cNvPr id="5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3" y="98276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246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00401"/>
            <a:ext cx="3275856" cy="221441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84" y="4557842"/>
            <a:ext cx="3390832" cy="215459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43646"/>
            <a:ext cx="3131840" cy="234888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268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286000" y="836712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4000" b="1" dirty="0">
                <a:solidFill>
                  <a:srgbClr val="FF3399"/>
                </a:solidFill>
              </a:rPr>
              <a:t>Hoslovice </a:t>
            </a:r>
          </a:p>
          <a:p>
            <a:r>
              <a:rPr lang="cs-CZ" sz="2400" b="1" dirty="0">
                <a:solidFill>
                  <a:srgbClr val="FF3399"/>
                </a:solidFill>
              </a:rPr>
              <a:t>víkendová exkurze</a:t>
            </a:r>
          </a:p>
        </p:txBody>
      </p:sp>
    </p:spTree>
    <p:extLst>
      <p:ext uri="{BB962C8B-B14F-4D97-AF65-F5344CB8AC3E}">
        <p14:creationId xmlns:p14="http://schemas.microsoft.com/office/powerpoint/2010/main" val="419543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403648" y="654323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FF3399"/>
                </a:solidFill>
              </a:rPr>
              <a:t>Brusel</a:t>
            </a:r>
            <a:endParaRPr lang="cs-CZ" sz="4000" b="1" dirty="0">
              <a:solidFill>
                <a:srgbClr val="FF3399"/>
              </a:solidFill>
            </a:endParaRPr>
          </a:p>
        </p:txBody>
      </p:sp>
      <p:pic>
        <p:nvPicPr>
          <p:cNvPr id="5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268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07100"/>
            <a:ext cx="3672408" cy="244215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07100"/>
            <a:ext cx="3632995" cy="240563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94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23983" y="692696"/>
            <a:ext cx="20846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>
                <a:solidFill>
                  <a:srgbClr val="FF3399"/>
                </a:solidFill>
              </a:rPr>
              <a:t>Temelín</a:t>
            </a:r>
          </a:p>
        </p:txBody>
      </p:sp>
      <p:pic>
        <p:nvPicPr>
          <p:cNvPr id="5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268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09" y="1556792"/>
            <a:ext cx="3858780" cy="237626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60628"/>
            <a:ext cx="3987011" cy="239209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149080"/>
            <a:ext cx="1377153" cy="244827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29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3764862" cy="252028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59" y="2276872"/>
            <a:ext cx="3360373" cy="252028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268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15616" y="854227"/>
            <a:ext cx="691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FF3399"/>
                </a:solidFill>
              </a:rPr>
              <a:t>CHKO Třeboňsko</a:t>
            </a:r>
            <a:endParaRPr lang="cs-CZ" sz="4000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93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00" y="2132856"/>
            <a:ext cx="3672408" cy="222055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977" y="2120156"/>
            <a:ext cx="3943707" cy="222055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268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95536" y="908720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FF3399"/>
                </a:solidFill>
              </a:rPr>
              <a:t>Odbor životního prostředí</a:t>
            </a:r>
            <a:endParaRPr lang="cs-CZ" sz="4000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87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2" r="7167" b="17538"/>
          <a:stretch/>
        </p:blipFill>
        <p:spPr>
          <a:xfrm>
            <a:off x="0" y="1751013"/>
            <a:ext cx="9144000" cy="1677987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0"/>
            <a:ext cx="8229600" cy="1427163"/>
          </a:xfrm>
        </p:spPr>
        <p:txBody>
          <a:bodyPr/>
          <a:lstStyle/>
          <a:p>
            <a:pPr eaLnBrk="1" hangingPunct="1">
              <a:defRPr/>
            </a:pPr>
            <a:r>
              <a:rPr lang="cs-CZ" sz="1600" b="1" dirty="0" smtClean="0"/>
              <a:t/>
            </a:r>
            <a:br>
              <a:rPr lang="cs-CZ" sz="1600" b="1" dirty="0" smtClean="0"/>
            </a:br>
            <a:r>
              <a:rPr lang="cs-CZ" sz="1600" b="1" dirty="0" smtClean="0"/>
              <a:t/>
            </a:r>
            <a:br>
              <a:rPr lang="cs-CZ" sz="1600" b="1" dirty="0" smtClean="0"/>
            </a:br>
            <a:r>
              <a:rPr lang="cs-CZ" sz="1600" b="1" dirty="0" smtClean="0"/>
              <a:t/>
            </a:r>
            <a:br>
              <a:rPr lang="cs-CZ" sz="1600" b="1" dirty="0" smtClean="0"/>
            </a:br>
            <a:r>
              <a:rPr lang="cs-CZ" sz="1600" b="1" dirty="0" smtClean="0"/>
              <a:t/>
            </a:r>
            <a:br>
              <a:rPr lang="cs-CZ" sz="1600" b="1" dirty="0" smtClean="0"/>
            </a:br>
            <a:r>
              <a:rPr lang="cs-CZ" sz="1600" b="1" dirty="0" smtClean="0"/>
              <a:t/>
            </a:r>
            <a:br>
              <a:rPr lang="cs-CZ" sz="1600" b="1" dirty="0" smtClean="0"/>
            </a:br>
            <a:r>
              <a:rPr lang="cs-CZ" sz="1600" b="1" dirty="0" smtClean="0"/>
              <a:t/>
            </a:r>
            <a:br>
              <a:rPr lang="cs-CZ" sz="1600" b="1" dirty="0" smtClean="0"/>
            </a:br>
            <a:r>
              <a:rPr lang="cs-CZ" sz="1600" b="1" dirty="0" smtClean="0"/>
              <a:t/>
            </a:r>
            <a:br>
              <a:rPr lang="cs-CZ" sz="1600" b="1" dirty="0" smtClean="0"/>
            </a:br>
            <a:r>
              <a:rPr lang="cs-CZ" sz="1600" b="1" dirty="0" smtClean="0"/>
              <a:t> 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sz="5400" b="1" dirty="0" smtClean="0">
                <a:solidFill>
                  <a:srgbClr val="FFFF99"/>
                </a:solidFill>
              </a:rPr>
              <a:t/>
            </a:r>
            <a:br>
              <a:rPr lang="cs-CZ" sz="5400" b="1" dirty="0" smtClean="0">
                <a:solidFill>
                  <a:srgbClr val="FFFF99"/>
                </a:solidFill>
              </a:rPr>
            </a:br>
            <a:r>
              <a:rPr lang="cs-CZ" b="1" dirty="0" smtClean="0">
                <a:solidFill>
                  <a:srgbClr val="FFFF66"/>
                </a:solidFill>
              </a:rPr>
              <a:t> </a:t>
            </a:r>
            <a:br>
              <a:rPr lang="cs-CZ" b="1" dirty="0" smtClean="0">
                <a:solidFill>
                  <a:srgbClr val="FFFF66"/>
                </a:solidFill>
              </a:rPr>
            </a:br>
            <a:endParaRPr lang="cs-CZ" b="1" dirty="0" smtClean="0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465138" y="3439551"/>
            <a:ext cx="8064500" cy="2308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cs-CZ" sz="2000" dirty="0"/>
          </a:p>
          <a:p>
            <a:pPr>
              <a:defRPr/>
            </a:pPr>
            <a:endParaRPr lang="en-US" sz="2400" b="1" dirty="0">
              <a:solidFill>
                <a:srgbClr val="FFFF66"/>
              </a:solidFill>
            </a:endParaRPr>
          </a:p>
          <a:p>
            <a:pPr>
              <a:defRPr/>
            </a:pPr>
            <a:r>
              <a:rPr lang="cs-CZ" sz="2000" b="1" dirty="0" smtClean="0">
                <a:solidFill>
                  <a:srgbClr val="FF3399"/>
                </a:solidFill>
                <a:hlinkClick r:id="rId3"/>
              </a:rPr>
              <a:t>http://www.</a:t>
            </a:r>
            <a:r>
              <a:rPr lang="cs-CZ" sz="2000" b="1" dirty="0" err="1" smtClean="0">
                <a:solidFill>
                  <a:srgbClr val="FF3399"/>
                </a:solidFill>
                <a:hlinkClick r:id="rId3"/>
              </a:rPr>
              <a:t>ef.jcu.cz</a:t>
            </a:r>
            <a:r>
              <a:rPr lang="cs-CZ" sz="2000" b="1" dirty="0" smtClean="0">
                <a:solidFill>
                  <a:srgbClr val="FF3399"/>
                </a:solidFill>
                <a:hlinkClick r:id="rId3"/>
              </a:rPr>
              <a:t>/o-</a:t>
            </a:r>
            <a:r>
              <a:rPr lang="cs-CZ" sz="2000" b="1" dirty="0" err="1" smtClean="0">
                <a:solidFill>
                  <a:srgbClr val="FF3399"/>
                </a:solidFill>
                <a:hlinkClick r:id="rId3"/>
              </a:rPr>
              <a:t>fakulte</a:t>
            </a:r>
            <a:r>
              <a:rPr lang="cs-CZ" sz="2000" b="1" dirty="0" smtClean="0">
                <a:solidFill>
                  <a:srgbClr val="FF3399"/>
                </a:solidFill>
                <a:hlinkClick r:id="rId3"/>
              </a:rPr>
              <a:t>/katedry/katedra-</a:t>
            </a:r>
            <a:r>
              <a:rPr lang="cs-CZ" sz="2000" b="1" dirty="0" err="1" smtClean="0">
                <a:solidFill>
                  <a:srgbClr val="FF3399"/>
                </a:solidFill>
                <a:hlinkClick r:id="rId3"/>
              </a:rPr>
              <a:t>regionalniho</a:t>
            </a:r>
            <a:r>
              <a:rPr lang="cs-CZ" sz="2000" b="1" dirty="0" smtClean="0">
                <a:solidFill>
                  <a:srgbClr val="FF3399"/>
                </a:solidFill>
                <a:hlinkClick r:id="rId3"/>
              </a:rPr>
              <a:t>-managementu</a:t>
            </a:r>
            <a:endParaRPr lang="cs-CZ" sz="2000" b="1" dirty="0" smtClean="0">
              <a:solidFill>
                <a:srgbClr val="FF3399"/>
              </a:solidFill>
            </a:endParaRPr>
          </a:p>
          <a:p>
            <a:pPr>
              <a:defRPr/>
            </a:pPr>
            <a:endParaRPr lang="cs-CZ" sz="2000" b="1" dirty="0" smtClean="0">
              <a:solidFill>
                <a:srgbClr val="FF3399"/>
              </a:solidFill>
              <a:hlinkClick r:id="rId4"/>
            </a:endParaRPr>
          </a:p>
          <a:p>
            <a:pPr>
              <a:defRPr/>
            </a:pPr>
            <a:r>
              <a:rPr lang="cs-CZ" sz="2000" b="1" dirty="0" err="1" smtClean="0">
                <a:solidFill>
                  <a:srgbClr val="FF3399"/>
                </a:solidFill>
                <a:hlinkClick r:id="rId5"/>
              </a:rPr>
              <a:t>Facebook</a:t>
            </a:r>
            <a:endParaRPr lang="cs-CZ" sz="2000" b="1" dirty="0" smtClean="0">
              <a:solidFill>
                <a:srgbClr val="FF3399"/>
              </a:solidFill>
            </a:endParaRPr>
          </a:p>
          <a:p>
            <a:pPr>
              <a:defRPr/>
            </a:pPr>
            <a:endParaRPr lang="cs-CZ" sz="2000" b="1" dirty="0" smtClean="0">
              <a:solidFill>
                <a:srgbClr val="FF3399"/>
              </a:solidFill>
            </a:endParaRPr>
          </a:p>
        </p:txBody>
      </p:sp>
      <p:sp>
        <p:nvSpPr>
          <p:cNvPr id="14341" name="Rectangle 9"/>
          <p:cNvSpPr>
            <a:spLocks noChangeArrowheads="1"/>
          </p:cNvSpPr>
          <p:nvPr/>
        </p:nvSpPr>
        <p:spPr bwMode="auto">
          <a:xfrm>
            <a:off x="977850" y="5023061"/>
            <a:ext cx="7194550" cy="14496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  <a:p>
            <a:pPr>
              <a:lnSpc>
                <a:spcPct val="80000"/>
              </a:lnSpc>
              <a:spcBef>
                <a:spcPct val="50000"/>
              </a:spcBef>
              <a:buClr>
                <a:schemeClr val="tx2"/>
              </a:buClr>
              <a:buSzPct val="115000"/>
            </a:pPr>
            <a:endParaRPr lang="cs-CZ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linkClick r:id="rId6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Clr>
                <a:schemeClr val="tx2"/>
              </a:buClr>
              <a:buSzPct val="115000"/>
            </a:pPr>
            <a:r>
              <a:rPr lang="en-US" b="1" dirty="0" smtClean="0">
                <a:solidFill>
                  <a:srgbClr val="FF0000"/>
                </a:solidFill>
                <a:hlinkClick r:id="rId6"/>
              </a:rPr>
              <a:t>www.ef.jcu.cz</a:t>
            </a:r>
            <a:endParaRPr lang="en-US" dirty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buClr>
                <a:schemeClr val="tx2"/>
              </a:buClr>
              <a:buSzPct val="115000"/>
              <a:buFont typeface="Wingdings" pitchFamily="2" charset="2"/>
              <a:buNone/>
            </a:pPr>
            <a:endParaRPr lang="cs-CZ" b="1" dirty="0">
              <a:solidFill>
                <a:schemeClr val="folHlink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835696" y="99789"/>
            <a:ext cx="7200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4200" b="1" dirty="0" smtClean="0">
                <a:solidFill>
                  <a:srgbClr val="FF3399"/>
                </a:solidFill>
              </a:rPr>
              <a:t>KATEDRA REGIONÁLNÍHO MANAGEMENTU</a:t>
            </a:r>
            <a:endParaRPr lang="cs-CZ" sz="4200" b="1" dirty="0">
              <a:solidFill>
                <a:srgbClr val="FF3399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03981"/>
            <a:ext cx="1688800" cy="14805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417" y="1484784"/>
            <a:ext cx="4224470" cy="237626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51" y="1484784"/>
            <a:ext cx="4224470" cy="237626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230588"/>
            <a:ext cx="4005745" cy="225323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268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30332" y="834236"/>
            <a:ext cx="87541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>
                <a:solidFill>
                  <a:srgbClr val="FF3399"/>
                </a:solidFill>
              </a:rPr>
              <a:t>Přednášky expertů  k pozemkovým úpravám </a:t>
            </a:r>
          </a:p>
        </p:txBody>
      </p:sp>
    </p:spTree>
    <p:extLst>
      <p:ext uri="{BB962C8B-B14F-4D97-AF65-F5344CB8AC3E}">
        <p14:creationId xmlns:p14="http://schemas.microsoft.com/office/powerpoint/2010/main" val="290936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07504" y="1856656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Budějovické ekonomické dny</a:t>
            </a:r>
            <a:endParaRPr lang="cs-CZ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61" y="2420888"/>
            <a:ext cx="3695890" cy="207893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047" y="2412628"/>
            <a:ext cx="3264024" cy="217261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151047" y="1844824"/>
            <a:ext cx="32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   Naše společná přítomnost</a:t>
            </a:r>
            <a:endParaRPr lang="cs-CZ" dirty="0"/>
          </a:p>
        </p:txBody>
      </p:sp>
      <p:pic>
        <p:nvPicPr>
          <p:cNvPr id="8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268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99592" y="836712"/>
            <a:ext cx="66967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FF3399"/>
                </a:solidFill>
              </a:rPr>
              <a:t>Konference</a:t>
            </a:r>
            <a:endParaRPr lang="cs-CZ" sz="4000" b="1" dirty="0">
              <a:solidFill>
                <a:srgbClr val="FF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32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 dirty="0" smtClean="0">
                <a:solidFill>
                  <a:srgbClr val="FF3399"/>
                </a:solidFill>
                <a:effectLst/>
              </a:rPr>
              <a:t>SVOČ</a:t>
            </a:r>
            <a:endParaRPr lang="cs-CZ" sz="4000" b="1" dirty="0">
              <a:solidFill>
                <a:srgbClr val="FF3399"/>
              </a:solidFill>
              <a:effectLst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3348371" cy="223224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268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65052"/>
            <a:ext cx="3372220" cy="224814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s://scontent-vie1-1.xx.fbcdn.net/hphotos-xpf1/v/t1.0-9/11100773_467106790121314_121685675752035011_n.jpg?oh=bb031571a7a655cb8e7191013de34421&amp;oe=570C1FE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32920"/>
            <a:ext cx="3546140" cy="236409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63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331640" y="764704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FF3399"/>
                </a:solidFill>
              </a:rPr>
              <a:t>   Práce v regionech</a:t>
            </a:r>
            <a:endParaRPr lang="cs-CZ" sz="4000" b="1" dirty="0">
              <a:solidFill>
                <a:srgbClr val="FF3399"/>
              </a:solidFill>
            </a:endParaRPr>
          </a:p>
        </p:txBody>
      </p:sp>
      <p:pic>
        <p:nvPicPr>
          <p:cNvPr id="5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1929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15" y="2184276"/>
            <a:ext cx="3873369" cy="246886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04864"/>
            <a:ext cx="3425172" cy="244827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64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331640" y="764704"/>
            <a:ext cx="5832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FF3399"/>
                </a:solidFill>
              </a:rPr>
              <a:t>   Práce v regionech</a:t>
            </a:r>
            <a:endParaRPr lang="cs-CZ" sz="4000" b="1" dirty="0">
              <a:solidFill>
                <a:srgbClr val="FF3399"/>
              </a:solidFill>
            </a:endParaRPr>
          </a:p>
        </p:txBody>
      </p:sp>
      <p:pic>
        <p:nvPicPr>
          <p:cNvPr id="5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1929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15" y="2184276"/>
            <a:ext cx="3873369" cy="246886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04864"/>
            <a:ext cx="3425172" cy="244827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2825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>
                <a:effectLst/>
              </a:rPr>
              <a:t>Studenti se podílejí na tvorbě strategických dokumentů (Plán rozvoje obce, Plán rozvoje města…….), bez kterých obce a města nemohou žádat o dotace. Následně  dostanou potvrzení od městského nebo obecního úřadu, že se podíleli na jejich tvorbě (může pomoct při ucházení se o pracovní místo).</a:t>
            </a:r>
          </a:p>
          <a:p>
            <a:r>
              <a:rPr lang="cs-CZ" sz="2000" dirty="0">
                <a:effectLst/>
              </a:rPr>
              <a:t> </a:t>
            </a:r>
          </a:p>
          <a:p>
            <a:r>
              <a:rPr lang="cs-CZ" sz="2000" dirty="0">
                <a:effectLst/>
              </a:rPr>
              <a:t>Studenti samostatně podávají projekty a ucházejí se o krajské dotace, kde si vyzkoušení v praxi, psaní žádosti, rozpočtování, vyúčtování a samotnou realizaci projektu.</a:t>
            </a:r>
          </a:p>
          <a:p>
            <a:r>
              <a:rPr lang="cs-CZ" dirty="0">
                <a:effectLst/>
              </a:rPr>
              <a:t> 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114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1216"/>
            <a:ext cx="9144000" cy="511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44664"/>
            <a:ext cx="8229600" cy="3672407"/>
          </a:xfrm>
          <a:solidFill>
            <a:schemeClr val="accent1">
              <a:alpha val="52000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cs-CZ" sz="1200" b="1" i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cs-CZ" sz="1200" b="1" i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cs-CZ" sz="1200" b="1" i="1" dirty="0" smtClean="0"/>
          </a:p>
          <a:p>
            <a:pPr eaLnBrk="1" hangingPunct="1">
              <a:buFont typeface="Wingdings" pitchFamily="2" charset="2"/>
              <a:buNone/>
              <a:defRPr/>
            </a:pPr>
            <a:endParaRPr lang="cs-CZ" sz="1200" b="1" i="1" dirty="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6000" b="1" i="1" dirty="0" smtClean="0">
                <a:effectLst/>
              </a:rPr>
              <a:t>Děkujeme Vám za pozornost.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dirty="0" smtClean="0"/>
          </a:p>
        </p:txBody>
      </p:sp>
      <p:pic>
        <p:nvPicPr>
          <p:cNvPr id="1026" name="Picture 2" descr="Banner_FT_skoly_5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157" y="5301208"/>
            <a:ext cx="4386843" cy="133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268"/>
            <a:ext cx="3360737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7682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02" name="Rectangle 10"/>
          <p:cNvSpPr>
            <a:spLocks noChangeArrowheads="1"/>
          </p:cNvSpPr>
          <p:nvPr/>
        </p:nvSpPr>
        <p:spPr bwMode="auto">
          <a:xfrm>
            <a:off x="539750" y="188913"/>
            <a:ext cx="77724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sz="4400" b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363" name="Rectangle 11"/>
          <p:cNvSpPr>
            <a:spLocks noChangeArrowheads="1"/>
          </p:cNvSpPr>
          <p:nvPr/>
        </p:nvSpPr>
        <p:spPr bwMode="auto">
          <a:xfrm>
            <a:off x="539750" y="1916113"/>
            <a:ext cx="190500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9406" name="Rectangle 14"/>
          <p:cNvSpPr>
            <a:spLocks noChangeArrowheads="1"/>
          </p:cNvSpPr>
          <p:nvPr/>
        </p:nvSpPr>
        <p:spPr bwMode="auto">
          <a:xfrm>
            <a:off x="1331913" y="2276475"/>
            <a:ext cx="81724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366" name="Rectangle 45"/>
          <p:cNvSpPr>
            <a:spLocks noChangeArrowheads="1"/>
          </p:cNvSpPr>
          <p:nvPr/>
        </p:nvSpPr>
        <p:spPr bwMode="auto">
          <a:xfrm>
            <a:off x="2286000" y="2627313"/>
            <a:ext cx="45720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	</a:t>
            </a:r>
          </a:p>
        </p:txBody>
      </p:sp>
      <p:sp>
        <p:nvSpPr>
          <p:cNvPr id="59438" name="Rectangle 46"/>
          <p:cNvSpPr>
            <a:spLocks noGrp="1" noChangeArrowheads="1"/>
          </p:cNvSpPr>
          <p:nvPr>
            <p:ph type="ctrTitle"/>
          </p:nvPr>
        </p:nvSpPr>
        <p:spPr>
          <a:xfrm>
            <a:off x="109263" y="1196752"/>
            <a:ext cx="8229600" cy="1253877"/>
          </a:xfr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pPr eaLnBrk="1" hangingPunct="1">
              <a:defRPr/>
            </a:pPr>
            <a:r>
              <a:rPr lang="cs-CZ" sz="3200" b="1" dirty="0" smtClean="0">
                <a:solidFill>
                  <a:srgbClr val="FF3399"/>
                </a:solidFill>
                <a:effectLst/>
              </a:rPr>
              <a:t>Studijní program – Hospodářská politika a správa</a:t>
            </a:r>
            <a:r>
              <a:rPr lang="cs-CZ" sz="4000" b="1" dirty="0" smtClean="0">
                <a:solidFill>
                  <a:srgbClr val="FF3399"/>
                </a:solidFill>
              </a:rPr>
              <a:t/>
            </a:r>
            <a:br>
              <a:rPr lang="cs-CZ" sz="4000" b="1" dirty="0" smtClean="0">
                <a:solidFill>
                  <a:srgbClr val="FF3399"/>
                </a:solidFill>
              </a:rPr>
            </a:br>
            <a:endParaRPr lang="cs-CZ" sz="4000" b="1" dirty="0" smtClean="0">
              <a:solidFill>
                <a:srgbClr val="FF3399"/>
              </a:solidFill>
            </a:endParaRPr>
          </a:p>
        </p:txBody>
      </p:sp>
      <p:sp>
        <p:nvSpPr>
          <p:cNvPr id="59439" name="Rectangle 47"/>
          <p:cNvSpPr>
            <a:spLocks noGrp="1" noChangeArrowheads="1"/>
          </p:cNvSpPr>
          <p:nvPr>
            <p:ph type="subTitle" idx="1"/>
          </p:nvPr>
        </p:nvSpPr>
        <p:spPr>
          <a:xfrm>
            <a:off x="539750" y="2144552"/>
            <a:ext cx="8064698" cy="4221484"/>
          </a:xfr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/>
          <a:lstStyle/>
          <a:p>
            <a:pPr marL="685800" indent="-685800" algn="l" eaLnBrk="1" hangingPunct="1">
              <a:lnSpc>
                <a:spcPct val="80000"/>
              </a:lnSpc>
              <a:buFontTx/>
              <a:buNone/>
              <a:defRPr/>
            </a:pPr>
            <a:endParaRPr lang="cs-CZ" sz="1800" b="1" u="sng" dirty="0" smtClean="0">
              <a:effectLst/>
            </a:endParaRPr>
          </a:p>
          <a:p>
            <a:pPr marL="685800" indent="-685800" algn="l" eaLnBrk="1" hangingPunct="1">
              <a:lnSpc>
                <a:spcPct val="80000"/>
              </a:lnSpc>
              <a:buFontTx/>
              <a:buNone/>
              <a:defRPr/>
            </a:pPr>
            <a:r>
              <a:rPr lang="cs-CZ" sz="1800" b="1" u="sng" dirty="0" smtClean="0">
                <a:effectLst/>
              </a:rPr>
              <a:t>Bakalářský obor</a:t>
            </a:r>
            <a:endParaRPr lang="cs-CZ" sz="1800" dirty="0" smtClean="0">
              <a:effectLst/>
            </a:endParaRPr>
          </a:p>
          <a:p>
            <a:pPr marL="685800" indent="-685800" algn="l" eaLnBrk="1" hangingPunct="1">
              <a:lnSpc>
                <a:spcPct val="80000"/>
              </a:lnSpc>
              <a:buFontTx/>
              <a:buNone/>
              <a:defRPr/>
            </a:pPr>
            <a:r>
              <a:rPr lang="cs-CZ" sz="1800" b="1" dirty="0" smtClean="0">
                <a:effectLst/>
              </a:rPr>
              <a:t> </a:t>
            </a:r>
          </a:p>
          <a:p>
            <a:pPr marL="685800" indent="-685800" algn="just" eaLnBrk="1" hangingPunct="1">
              <a:lnSpc>
                <a:spcPct val="80000"/>
              </a:lnSpc>
              <a:defRPr/>
            </a:pPr>
            <a:r>
              <a:rPr lang="cs-CZ" sz="2400" b="1" dirty="0" smtClean="0">
                <a:effectLst/>
              </a:rPr>
              <a:t>Strukturální politika EU pro veřejnou správu </a:t>
            </a:r>
            <a:r>
              <a:rPr lang="cs-CZ" sz="2400" dirty="0" smtClean="0">
                <a:effectLst/>
              </a:rPr>
              <a:t>– </a:t>
            </a:r>
            <a:r>
              <a:rPr lang="cs-CZ" sz="2400" b="1" dirty="0" smtClean="0">
                <a:effectLst/>
              </a:rPr>
              <a:t>prezenční i dálkové studium</a:t>
            </a:r>
          </a:p>
          <a:p>
            <a:pPr marL="685800" indent="-685800" algn="just" eaLnBrk="1" hangingPunct="1">
              <a:lnSpc>
                <a:spcPct val="80000"/>
              </a:lnSpc>
              <a:buFontTx/>
              <a:buNone/>
              <a:defRPr/>
            </a:pPr>
            <a:endParaRPr lang="cs-CZ" sz="1800" b="1" u="sng" dirty="0" smtClean="0">
              <a:effectLst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1800" b="1" dirty="0" smtClean="0">
                <a:effectLst/>
              </a:rPr>
              <a:t>pro akademický rok 2018/2019 bez přijímacího řízení</a:t>
            </a:r>
          </a:p>
          <a:p>
            <a:pPr algn="just" eaLnBrk="1" hangingPunct="1">
              <a:lnSpc>
                <a:spcPct val="80000"/>
              </a:lnSpc>
              <a:defRPr/>
            </a:pPr>
            <a:endParaRPr lang="cs-CZ" sz="1800" b="1" dirty="0">
              <a:effectLst/>
            </a:endParaRPr>
          </a:p>
          <a:p>
            <a:pPr marL="685800" indent="-685800" algn="just" eaLnBrk="1" hangingPunct="1">
              <a:lnSpc>
                <a:spcPct val="80000"/>
              </a:lnSpc>
              <a:defRPr/>
            </a:pPr>
            <a:r>
              <a:rPr lang="cs-CZ" sz="1800" b="1" u="sng" dirty="0">
                <a:effectLst/>
              </a:rPr>
              <a:t>Navazující magisterský </a:t>
            </a:r>
            <a:r>
              <a:rPr lang="cs-CZ" sz="1800" b="1" u="sng" dirty="0" smtClean="0">
                <a:effectLst/>
              </a:rPr>
              <a:t>obor</a:t>
            </a:r>
            <a:endParaRPr lang="cs-CZ" sz="1800" b="1" u="sng" dirty="0">
              <a:effectLst/>
            </a:endParaRPr>
          </a:p>
          <a:p>
            <a:pPr marL="685800" indent="-685800" algn="just" eaLnBrk="1" hangingPunct="1">
              <a:lnSpc>
                <a:spcPct val="80000"/>
              </a:lnSpc>
              <a:buFontTx/>
              <a:buNone/>
              <a:defRPr/>
            </a:pPr>
            <a:endParaRPr lang="cs-CZ" sz="1800" b="1" u="sng" dirty="0" smtClean="0">
              <a:effectLst/>
            </a:endParaRPr>
          </a:p>
          <a:p>
            <a:pPr marL="685800" indent="-685800" algn="just" eaLnBrk="1" hangingPunct="1">
              <a:lnSpc>
                <a:spcPct val="80000"/>
              </a:lnSpc>
              <a:buFontTx/>
              <a:buNone/>
              <a:defRPr/>
            </a:pPr>
            <a:r>
              <a:rPr lang="cs-CZ" sz="2400" b="1" dirty="0" smtClean="0">
                <a:effectLst/>
              </a:rPr>
              <a:t>Strukturální politika EU a rozvoj venkova</a:t>
            </a:r>
            <a:r>
              <a:rPr lang="cs-CZ" sz="2400" dirty="0" smtClean="0">
                <a:effectLst/>
              </a:rPr>
              <a:t> – </a:t>
            </a:r>
            <a:r>
              <a:rPr lang="cs-CZ" sz="2400" b="1" dirty="0" smtClean="0">
                <a:effectLst/>
              </a:rPr>
              <a:t>denní i dálkové studium</a:t>
            </a:r>
          </a:p>
          <a:p>
            <a:pPr marL="685800" indent="-685800" algn="l" eaLnBrk="1" hangingPunct="1">
              <a:lnSpc>
                <a:spcPct val="80000"/>
              </a:lnSpc>
              <a:buFontTx/>
              <a:buNone/>
              <a:defRPr/>
            </a:pPr>
            <a:endParaRPr lang="cs-CZ" sz="1800" b="1" dirty="0" smtClean="0">
              <a:solidFill>
                <a:srgbClr val="FFFF00"/>
              </a:solidFill>
              <a:effectLst/>
            </a:endParaRPr>
          </a:p>
          <a:p>
            <a:pPr marL="685800" indent="-685800" algn="l" eaLnBrk="1" hangingPunct="1">
              <a:lnSpc>
                <a:spcPct val="80000"/>
              </a:lnSpc>
              <a:buFontTx/>
              <a:buNone/>
              <a:defRPr/>
            </a:pPr>
            <a:endParaRPr lang="cs-CZ" sz="1800" b="1" dirty="0" smtClean="0">
              <a:solidFill>
                <a:srgbClr val="FFFF00"/>
              </a:solidFill>
            </a:endParaRPr>
          </a:p>
          <a:p>
            <a:pPr marL="685800" indent="-685800" algn="l" eaLnBrk="1" hangingPunct="1">
              <a:lnSpc>
                <a:spcPct val="80000"/>
              </a:lnSpc>
              <a:defRPr/>
            </a:pPr>
            <a:r>
              <a:rPr lang="cs-CZ" sz="1800" dirty="0" smtClean="0">
                <a:solidFill>
                  <a:srgbClr val="FFFF00"/>
                </a:solidFill>
                <a:effectLst/>
              </a:rPr>
              <a:t>      </a:t>
            </a:r>
          </a:p>
          <a:p>
            <a:pPr marL="685800" indent="-685800" algn="l" eaLnBrk="1" hangingPunct="1">
              <a:lnSpc>
                <a:spcPct val="80000"/>
              </a:lnSpc>
              <a:defRPr/>
            </a:pPr>
            <a:endParaRPr lang="cs-CZ" sz="2000" dirty="0" smtClean="0">
              <a:solidFill>
                <a:srgbClr val="B8B8FF"/>
              </a:solidFill>
            </a:endParaRPr>
          </a:p>
          <a:p>
            <a:pPr marL="685800" indent="-685800" eaLnBrk="1" hangingPunct="1">
              <a:lnSpc>
                <a:spcPct val="80000"/>
              </a:lnSpc>
              <a:defRPr/>
            </a:pPr>
            <a:endParaRPr lang="cs-CZ" sz="2000" dirty="0" smtClean="0"/>
          </a:p>
          <a:p>
            <a:pPr marL="685800" indent="-685800" eaLnBrk="1" hangingPunct="1">
              <a:lnSpc>
                <a:spcPct val="80000"/>
              </a:lnSpc>
              <a:defRPr/>
            </a:pPr>
            <a:endParaRPr lang="cs-CZ" sz="2000" dirty="0" smtClean="0"/>
          </a:p>
          <a:p>
            <a:pPr marL="685800" indent="-685800" eaLnBrk="1" hangingPunct="1">
              <a:lnSpc>
                <a:spcPct val="80000"/>
              </a:lnSpc>
              <a:defRPr/>
            </a:pPr>
            <a:endParaRPr lang="cs-CZ" sz="2000" dirty="0" smtClean="0"/>
          </a:p>
          <a:p>
            <a:pPr marL="685800" indent="-685800" algn="l" eaLnBrk="1" hangingPunct="1">
              <a:lnSpc>
                <a:spcPct val="80000"/>
              </a:lnSpc>
              <a:buFontTx/>
              <a:buChar char="•"/>
              <a:defRPr/>
            </a:pPr>
            <a:endParaRPr lang="cs-CZ" sz="1400" dirty="0" smtClean="0"/>
          </a:p>
          <a:p>
            <a:pPr marL="685800" indent="-685800" algn="l" eaLnBrk="1" hangingPunct="1">
              <a:lnSpc>
                <a:spcPct val="80000"/>
              </a:lnSpc>
              <a:buFontTx/>
              <a:buNone/>
              <a:defRPr/>
            </a:pPr>
            <a:endParaRPr lang="cs-CZ" sz="1400" dirty="0" smtClean="0"/>
          </a:p>
        </p:txBody>
      </p:sp>
      <p:pic>
        <p:nvPicPr>
          <p:cNvPr id="8" name="obrázek 139" descr="EF_JU_RGB_POSITIV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360420" cy="617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594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588506" y="688976"/>
            <a:ext cx="77724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cs-CZ" sz="3200" b="1" dirty="0">
                <a:solidFill>
                  <a:srgbClr val="FF3399"/>
                </a:solidFill>
              </a:rPr>
              <a:t>Uplatnění absolventů katedry</a:t>
            </a:r>
            <a:r>
              <a:rPr lang="cs-CZ" sz="3200" dirty="0">
                <a:solidFill>
                  <a:srgbClr val="FF3399"/>
                </a:solidFill>
              </a:rPr>
              <a:t> </a:t>
            </a: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12738" y="1912938"/>
            <a:ext cx="190500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23850" y="1916113"/>
            <a:ext cx="84963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0" hangingPunct="0">
              <a:buClr>
                <a:schemeClr val="hlink"/>
              </a:buClr>
              <a:buSzPct val="90000"/>
            </a:pPr>
            <a:r>
              <a:rPr lang="cs-CZ" sz="2400" dirty="0"/>
              <a:t>Cílem </a:t>
            </a:r>
            <a:r>
              <a:rPr lang="cs-CZ" sz="2400" b="1" dirty="0"/>
              <a:t>bakalářského studijního oboru </a:t>
            </a:r>
            <a:r>
              <a:rPr lang="cs-CZ" sz="2400" dirty="0"/>
              <a:t>je poskytnout </a:t>
            </a:r>
            <a:r>
              <a:rPr lang="cs-CZ" sz="2400" dirty="0" smtClean="0"/>
              <a:t>znalosti </a:t>
            </a:r>
            <a:r>
              <a:rPr lang="cs-CZ" sz="2400" dirty="0"/>
              <a:t>z oblasti řízení organizace a její ekonomiky </a:t>
            </a:r>
            <a:r>
              <a:rPr lang="cs-CZ" sz="2400" dirty="0" smtClean="0"/>
              <a:t>především  ve veřejných </a:t>
            </a:r>
            <a:r>
              <a:rPr lang="cs-CZ" sz="2400" dirty="0"/>
              <a:t>službách a státní správě. </a:t>
            </a:r>
            <a:endParaRPr lang="cs-CZ" sz="2400" dirty="0" smtClean="0"/>
          </a:p>
          <a:p>
            <a:pPr algn="l" eaLnBrk="0" hangingPunct="0">
              <a:buClr>
                <a:schemeClr val="hlink"/>
              </a:buClr>
              <a:buSzPct val="90000"/>
            </a:pPr>
            <a:endParaRPr lang="cs-CZ" sz="2400" dirty="0" smtClean="0"/>
          </a:p>
          <a:p>
            <a:pPr eaLnBrk="0" hangingPunct="0">
              <a:buClr>
                <a:schemeClr val="hlink"/>
              </a:buClr>
              <a:buSzPct val="90000"/>
            </a:pPr>
            <a:r>
              <a:rPr lang="cs-CZ" sz="2400" dirty="0" smtClean="0"/>
              <a:t>„Peníze jsou – i pro Vás i pro rozvoj regionu – jen vědět jak na ně a jaká je filozofie jejich čerpání“</a:t>
            </a:r>
          </a:p>
          <a:p>
            <a:pPr algn="l" eaLnBrk="0" hangingPunct="0">
              <a:buClr>
                <a:schemeClr val="hlink"/>
              </a:buClr>
              <a:buSzPct val="90000"/>
            </a:pPr>
            <a:endParaRPr lang="cs-CZ" sz="2400" dirty="0"/>
          </a:p>
          <a:p>
            <a:pPr marL="342900" indent="-342900" algn="l" eaLnBrk="0" hangingPunct="0">
              <a:buClr>
                <a:schemeClr val="hlink"/>
              </a:buClr>
              <a:buSzPct val="90000"/>
            </a:pPr>
            <a:r>
              <a:rPr lang="cs-CZ" sz="2400" dirty="0"/>
              <a:t> </a:t>
            </a:r>
            <a:endParaRPr lang="cs-CZ" sz="2400" dirty="0">
              <a:solidFill>
                <a:srgbClr val="FFFF66"/>
              </a:solidFill>
            </a:endParaRPr>
          </a:p>
          <a:p>
            <a:pPr algn="l" eaLnBrk="0" hangingPunct="0">
              <a:spcBef>
                <a:spcPct val="20000"/>
              </a:spcBef>
              <a:buClr>
                <a:schemeClr val="hlink"/>
              </a:buClr>
              <a:buSzPct val="90000"/>
            </a:pPr>
            <a:endParaRPr lang="cs-CZ" sz="2000" dirty="0"/>
          </a:p>
          <a:p>
            <a:pPr marL="342900" indent="-342900" algn="l" eaLnBrk="0" hangingPunct="0">
              <a:spcBef>
                <a:spcPct val="20000"/>
              </a:spcBef>
              <a:buClr>
                <a:schemeClr val="hlink"/>
              </a:buClr>
              <a:buSzPct val="90000"/>
            </a:pPr>
            <a:endParaRPr lang="cs-CZ" sz="2000" dirty="0"/>
          </a:p>
          <a:p>
            <a:pPr marL="342900" indent="-342900" algn="l" eaLnBrk="0" hangingPunct="0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</a:pPr>
            <a:endParaRPr lang="cs-CZ" sz="2000" dirty="0"/>
          </a:p>
        </p:txBody>
      </p:sp>
      <p:pic>
        <p:nvPicPr>
          <p:cNvPr id="5" name="obrázek 139" descr="EF_JU_RGB_POSITIV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22" y="82266"/>
            <a:ext cx="3532081" cy="7544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ChangeArrowheads="1"/>
          </p:cNvSpPr>
          <p:nvPr/>
        </p:nvSpPr>
        <p:spPr bwMode="auto">
          <a:xfrm>
            <a:off x="611188" y="908719"/>
            <a:ext cx="7772400" cy="791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cs-CZ" sz="3200" b="1" dirty="0">
                <a:solidFill>
                  <a:srgbClr val="FF3399"/>
                </a:solidFill>
              </a:rPr>
              <a:t>Uplatnění absolventů katedry</a:t>
            </a:r>
            <a:r>
              <a:rPr lang="cs-CZ" sz="3200" dirty="0">
                <a:solidFill>
                  <a:srgbClr val="FF3399"/>
                </a:solidFill>
              </a:rPr>
              <a:t> </a:t>
            </a:r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312738" y="1912938"/>
            <a:ext cx="190500" cy="467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79204" name="Rectangle 4"/>
          <p:cNvSpPr>
            <a:spLocks noChangeArrowheads="1"/>
          </p:cNvSpPr>
          <p:nvPr/>
        </p:nvSpPr>
        <p:spPr bwMode="auto">
          <a:xfrm>
            <a:off x="251520" y="1772816"/>
            <a:ext cx="849630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90000"/>
              <a:buFontTx/>
              <a:buChar char="•"/>
              <a:defRPr/>
            </a:pPr>
            <a:r>
              <a:rPr lang="cs-CZ" sz="2000" b="1" dirty="0"/>
              <a:t>Uplatnění studentů</a:t>
            </a:r>
            <a:r>
              <a:rPr lang="cs-CZ" sz="2000" dirty="0"/>
              <a:t> má široký záběr. Mohou působit </a:t>
            </a:r>
            <a:r>
              <a:rPr lang="cs-CZ" sz="2000" b="1" dirty="0"/>
              <a:t>v orgánech</a:t>
            </a:r>
            <a:r>
              <a:rPr lang="cs-CZ" sz="2000" dirty="0"/>
              <a:t> a </a:t>
            </a:r>
            <a:r>
              <a:rPr lang="cs-CZ" sz="2000" b="1" dirty="0"/>
              <a:t>organizacích EU</a:t>
            </a:r>
            <a:r>
              <a:rPr lang="cs-CZ" sz="2000" dirty="0"/>
              <a:t>, v centrálních </a:t>
            </a:r>
            <a:r>
              <a:rPr lang="cs-CZ" sz="2000" b="1" dirty="0"/>
              <a:t>orgánech</a:t>
            </a:r>
            <a:r>
              <a:rPr lang="cs-CZ" sz="2000" dirty="0"/>
              <a:t> </a:t>
            </a:r>
            <a:r>
              <a:rPr lang="cs-CZ" sz="2000" b="1" dirty="0"/>
              <a:t>ČR (ministerstva, banky, platební agentury), ve veřejné správě (krajské úřady, regionální odbory apod.).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90000"/>
              <a:buFontTx/>
              <a:buChar char="•"/>
              <a:defRPr/>
            </a:pPr>
            <a:endParaRPr lang="cs-CZ" sz="2000" b="1" dirty="0"/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90000"/>
              <a:buFontTx/>
              <a:buChar char="•"/>
              <a:defRPr/>
            </a:pPr>
            <a:r>
              <a:rPr lang="cs-CZ" sz="2000" dirty="0"/>
              <a:t>V organizacích </a:t>
            </a:r>
            <a:r>
              <a:rPr lang="cs-CZ" sz="2000" b="1" dirty="0"/>
              <a:t>ve venkovských oblastech</a:t>
            </a:r>
            <a:r>
              <a:rPr lang="cs-CZ" sz="2000" dirty="0"/>
              <a:t> bude práce absolventa zaměřena na </a:t>
            </a:r>
            <a:r>
              <a:rPr lang="cs-CZ" sz="2000" b="1" dirty="0"/>
              <a:t>management sociálních a ekonomických aspektů</a:t>
            </a:r>
            <a:r>
              <a:rPr lang="cs-CZ" sz="2000" dirty="0"/>
              <a:t> v rozvoji </a:t>
            </a:r>
            <a:r>
              <a:rPr lang="cs-CZ" sz="2000" b="1" dirty="0"/>
              <a:t>regionu</a:t>
            </a:r>
            <a:r>
              <a:rPr lang="cs-CZ" sz="2000" dirty="0"/>
              <a:t> a produktivity v rámci multifunkčního zemědělství.</a:t>
            </a: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90000"/>
              <a:buFontTx/>
              <a:buChar char="•"/>
              <a:defRPr/>
            </a:pPr>
            <a:endParaRPr lang="cs-CZ" sz="2000" dirty="0"/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90000"/>
              <a:buFontTx/>
              <a:buChar char="•"/>
              <a:defRPr/>
            </a:pPr>
            <a:r>
              <a:rPr lang="cs-CZ" sz="2000" dirty="0"/>
              <a:t>Absolvent tohoto studijního programu bude schopný </a:t>
            </a:r>
            <a:r>
              <a:rPr lang="cs-CZ" sz="2000" b="1" dirty="0"/>
              <a:t>připravovat projekty</a:t>
            </a:r>
            <a:r>
              <a:rPr lang="cs-CZ" sz="2000" dirty="0"/>
              <a:t> žádající finanční podporu </a:t>
            </a:r>
            <a:r>
              <a:rPr lang="cs-CZ" sz="2000" b="1" dirty="0"/>
              <a:t>ze strukturálních fondů EU</a:t>
            </a:r>
            <a:r>
              <a:rPr lang="cs-CZ" sz="2000" dirty="0"/>
              <a:t> a jiných zdrojů veřejných územně správních celků.</a:t>
            </a: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90000"/>
              <a:buFontTx/>
              <a:buChar char="•"/>
              <a:defRPr/>
            </a:pPr>
            <a:endParaRPr lang="cs-CZ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just">
              <a:spcBef>
                <a:spcPct val="20000"/>
              </a:spcBef>
              <a:buClr>
                <a:schemeClr val="hlink"/>
              </a:buClr>
              <a:buSzPct val="90000"/>
              <a:buFontTx/>
              <a:buChar char="•"/>
              <a:defRPr/>
            </a:pPr>
            <a:endParaRPr lang="cs-CZ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90000"/>
              <a:buFontTx/>
              <a:buChar char="•"/>
              <a:defRPr/>
            </a:pPr>
            <a:endParaRPr lang="cs-CZ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90000"/>
              <a:buFontTx/>
              <a:buChar char="•"/>
              <a:defRPr/>
            </a:pPr>
            <a:endParaRPr lang="cs-CZ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90000"/>
              <a:buFontTx/>
              <a:buChar char="•"/>
              <a:defRPr/>
            </a:pPr>
            <a:endParaRPr lang="cs-CZ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l">
              <a:spcBef>
                <a:spcPct val="20000"/>
              </a:spcBef>
              <a:buClr>
                <a:schemeClr val="hlink"/>
              </a:buClr>
              <a:buSzPct val="90000"/>
              <a:buFont typeface="Wingdings" pitchFamily="2" charset="2"/>
              <a:buNone/>
              <a:defRPr/>
            </a:pPr>
            <a:endParaRPr lang="cs-CZ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obrázek 139" descr="EF_JU_RGB_POSITIV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" y="132433"/>
            <a:ext cx="3961136" cy="689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1" y="1988840"/>
            <a:ext cx="8640959" cy="4464919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sz="2400" b="1" dirty="0" smtClean="0">
                <a:effectLst/>
              </a:rPr>
              <a:t>Informace pro zájemce o studium</a:t>
            </a:r>
          </a:p>
          <a:p>
            <a:pPr eaLnBrk="1" hangingPunct="1">
              <a:buNone/>
              <a:defRPr/>
            </a:pPr>
            <a:r>
              <a:rPr lang="cs-CZ" sz="2400" dirty="0" smtClean="0">
                <a:effectLst/>
                <a:hlinkClick r:id="rId2"/>
              </a:rPr>
              <a:t>http://www.ef.jcu.cz/zajemci-o-studium</a:t>
            </a:r>
            <a:r>
              <a:rPr lang="cs-CZ" sz="2400" dirty="0" smtClean="0">
                <a:effectLst/>
              </a:rPr>
              <a:t/>
            </a:r>
            <a:br>
              <a:rPr lang="cs-CZ" sz="2400" dirty="0" smtClean="0">
                <a:effectLst/>
              </a:rPr>
            </a:br>
            <a:endParaRPr lang="cs-CZ" sz="2400" dirty="0" smtClean="0">
              <a:effectLst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2400" b="1" dirty="0" smtClean="0">
                <a:effectLst/>
              </a:rPr>
              <a:t> Průběh a  podmínky přijímací zkoušky </a:t>
            </a:r>
            <a:r>
              <a:rPr lang="cs-CZ" sz="2400" dirty="0" smtClean="0">
                <a:effectLst/>
              </a:rPr>
              <a:t>pro akademický rok 2018/2019  upravuje  </a:t>
            </a:r>
          </a:p>
          <a:p>
            <a:pPr marL="0" indent="0">
              <a:buNone/>
            </a:pPr>
            <a:r>
              <a:rPr lang="cs-CZ" sz="2400" b="1" dirty="0" smtClean="0">
                <a:effectLst/>
                <a:hlinkClick r:id="rId3"/>
              </a:rPr>
              <a:t>Opatření děkana č.127/2017</a:t>
            </a:r>
            <a:r>
              <a:rPr lang="cs-CZ" sz="2400" dirty="0" smtClean="0">
                <a:effectLst/>
              </a:rPr>
              <a:t> k </a:t>
            </a:r>
            <a:r>
              <a:rPr lang="cs-CZ" sz="2400" dirty="0">
                <a:effectLst/>
              </a:rPr>
              <a:t>pravidlům pro přijímací řízení a podmínkám pro přijetí ke studiu do bakalářských a navazujících magisterských studijních programů a oborů uskutečňovaných v českém jazyce pro akademický rok 2018/2019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2400" b="1" dirty="0" err="1" smtClean="0">
                <a:effectLst/>
                <a:hlinkClick r:id="rId4"/>
              </a:rPr>
              <a:t>Magentová</a:t>
            </a:r>
            <a:r>
              <a:rPr lang="cs-CZ" sz="2400" b="1" dirty="0" smtClean="0">
                <a:effectLst/>
                <a:hlinkClick r:id="rId4"/>
              </a:rPr>
              <a:t> kniha </a:t>
            </a:r>
            <a:r>
              <a:rPr lang="cs-CZ" sz="2400" dirty="0" smtClean="0">
                <a:effectLst/>
              </a:rPr>
              <a:t>– informace pro studující </a:t>
            </a:r>
          </a:p>
          <a:p>
            <a:pPr eaLnBrk="1" hangingPunct="1">
              <a:buFontTx/>
              <a:buChar char="•"/>
              <a:defRPr/>
            </a:pPr>
            <a:endParaRPr lang="cs-CZ" sz="2800" b="1" dirty="0" smtClean="0">
              <a:solidFill>
                <a:srgbClr val="D60093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cs-CZ" i="1" dirty="0" smtClean="0">
              <a:solidFill>
                <a:srgbClr val="B8B8FF"/>
              </a:solidFill>
            </a:endParaRPr>
          </a:p>
          <a:p>
            <a:pPr>
              <a:buFont typeface="Wingdings" pitchFamily="2" charset="2"/>
              <a:buNone/>
              <a:defRPr/>
            </a:pPr>
            <a:endParaRPr lang="cs-CZ" dirty="0" smtClean="0">
              <a:effectLst/>
            </a:endParaRPr>
          </a:p>
        </p:txBody>
      </p:sp>
      <p:pic>
        <p:nvPicPr>
          <p:cNvPr id="3" name="obrázek 139" descr="EF_JU_RGB_POSITIVE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3360420" cy="6172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/>
          <p:cNvSpPr txBox="1"/>
          <p:nvPr/>
        </p:nvSpPr>
        <p:spPr>
          <a:xfrm>
            <a:off x="395536" y="805860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 dirty="0" smtClean="0">
                <a:solidFill>
                  <a:srgbClr val="FF3399"/>
                </a:solidFill>
              </a:rPr>
              <a:t>Uchazeči o </a:t>
            </a:r>
            <a:r>
              <a:rPr lang="cs-CZ" sz="4000" b="1" dirty="0">
                <a:solidFill>
                  <a:srgbClr val="FF3399"/>
                </a:solidFill>
              </a:rPr>
              <a:t>studium</a:t>
            </a:r>
          </a:p>
          <a:p>
            <a:endParaRPr lang="cs-CZ" sz="4000" b="1" dirty="0">
              <a:solidFill>
                <a:srgbClr val="FF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0825" y="2623740"/>
            <a:ext cx="8642350" cy="358814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endParaRPr lang="cs-CZ" sz="2000" b="1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2400" b="1" dirty="0" smtClean="0">
                <a:effectLst/>
              </a:rPr>
              <a:t>1. Bakalářský studijní obor - prezenční studium: </a:t>
            </a:r>
          </a:p>
          <a:p>
            <a:pPr marL="0" indent="0" eaLnBrk="1" hangingPunct="1">
              <a:buNone/>
              <a:defRPr/>
            </a:pPr>
            <a:r>
              <a:rPr lang="cs-CZ" sz="2400" dirty="0">
                <a:effectLst/>
              </a:rPr>
              <a:t> </a:t>
            </a:r>
            <a:r>
              <a:rPr lang="cs-CZ" sz="2400" dirty="0" smtClean="0">
                <a:effectLst/>
              </a:rPr>
              <a:t>   Strukturální politika EU pro veřejnou správu* - 40 studentů 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nn-NO" sz="2400" b="1" dirty="0" smtClean="0">
                <a:effectLst/>
              </a:rPr>
              <a:t>2. Bakalářsk</a:t>
            </a:r>
            <a:r>
              <a:rPr lang="cs-CZ" sz="2400" b="1" dirty="0" smtClean="0">
                <a:effectLst/>
              </a:rPr>
              <a:t>ý</a:t>
            </a:r>
            <a:r>
              <a:rPr lang="nn-NO" sz="2400" b="1" dirty="0" smtClean="0">
                <a:effectLst/>
              </a:rPr>
              <a:t> studijní obor - kombinované studium: </a:t>
            </a:r>
            <a:r>
              <a:rPr lang="cs-CZ" sz="2400" dirty="0" smtClean="0">
                <a:effectLst/>
              </a:rPr>
              <a:t>Strukturální politika EU pro veřejnou správu* - 40 studentů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sz="2400" dirty="0" smtClean="0">
              <a:effectLst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cs-CZ" sz="2400" dirty="0" smtClean="0">
                <a:effectLst/>
              </a:rPr>
              <a:t>*Obor bude otevřen při minimálním počtu 20 studentů, </a:t>
            </a:r>
            <a:r>
              <a:rPr lang="cs-CZ" sz="2400" u="sng" dirty="0" smtClean="0">
                <a:effectLst/>
              </a:rPr>
              <a:t>u bakalářského studijního oboru bez přijímacího řízení.</a:t>
            </a:r>
          </a:p>
        </p:txBody>
      </p:sp>
      <p:pic>
        <p:nvPicPr>
          <p:cNvPr id="4" name="obrázek 139" descr="EF_JU_RGB_POSITIV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3360420" cy="61722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délník 1"/>
          <p:cNvSpPr/>
          <p:nvPr/>
        </p:nvSpPr>
        <p:spPr>
          <a:xfrm>
            <a:off x="683568" y="684748"/>
            <a:ext cx="828092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4000" b="1" dirty="0">
                <a:solidFill>
                  <a:srgbClr val="FF3399"/>
                </a:solidFill>
              </a:rPr>
              <a:t>Předpokládané počty přijímaných studentů pro akademický rok </a:t>
            </a:r>
            <a:r>
              <a:rPr lang="cs-CZ" sz="4000" b="1" dirty="0" smtClean="0">
                <a:solidFill>
                  <a:srgbClr val="FF3399"/>
                </a:solidFill>
              </a:rPr>
              <a:t>2018/2019</a:t>
            </a:r>
            <a:endParaRPr lang="cs-CZ" sz="4000" b="1" dirty="0">
              <a:solidFill>
                <a:srgbClr val="FF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836712"/>
            <a:ext cx="8856984" cy="534908"/>
          </a:xfrm>
        </p:spPr>
        <p:txBody>
          <a:bodyPr/>
          <a:lstStyle/>
          <a:p>
            <a:r>
              <a:rPr lang="cs-CZ" sz="40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Informace pro zájemce o studium </a:t>
            </a:r>
            <a:r>
              <a:rPr lang="cs-CZ" sz="2800" b="1" dirty="0" smtClean="0"/>
              <a:t/>
            </a:r>
            <a:br>
              <a:rPr lang="cs-CZ" sz="2800" b="1" dirty="0" smtClean="0"/>
            </a:b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90" y="1268760"/>
            <a:ext cx="9136610" cy="5589240"/>
          </a:xfrm>
        </p:spPr>
        <p:txBody>
          <a:bodyPr/>
          <a:lstStyle/>
          <a:p>
            <a:pPr algn="ctr">
              <a:buNone/>
            </a:pPr>
            <a:r>
              <a:rPr lang="cs-CZ" sz="2000" b="1" dirty="0" smtClean="0">
                <a:effectLst/>
              </a:rPr>
              <a:t>Den otevřených dveří</a:t>
            </a:r>
            <a:r>
              <a:rPr lang="cs-CZ" sz="2000" dirty="0" smtClean="0">
                <a:effectLst/>
              </a:rPr>
              <a:t> </a:t>
            </a:r>
            <a:r>
              <a:rPr lang="cs-CZ" sz="2000" b="1" dirty="0" smtClean="0">
                <a:effectLst/>
              </a:rPr>
              <a:t>12. 1. 2018</a:t>
            </a:r>
          </a:p>
          <a:p>
            <a:pPr algn="ctr">
              <a:buNone/>
            </a:pPr>
            <a:r>
              <a:rPr lang="cs-CZ" sz="2000" b="1" dirty="0" smtClean="0">
                <a:effectLst/>
              </a:rPr>
              <a:t>HLAVNÍ INFORMAČNÍ BLOK</a:t>
            </a:r>
          </a:p>
          <a:p>
            <a:pPr algn="ctr">
              <a:buNone/>
            </a:pPr>
            <a:r>
              <a:rPr lang="cs-CZ" sz="2000" b="1" dirty="0" smtClean="0">
                <a:effectLst/>
              </a:rPr>
              <a:t>začátek v 9:00, 11:00 a 13:00 hod. – pavilon učeben F (učebna F3)</a:t>
            </a:r>
          </a:p>
          <a:p>
            <a:pPr algn="ctr">
              <a:buNone/>
            </a:pPr>
            <a:endParaRPr lang="cs-CZ" sz="1200" b="1" dirty="0" smtClean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000" b="1" dirty="0">
                <a:effectLst/>
              </a:rPr>
              <a:t>Prezentace nabídky studia na Ekonomické fakultě </a:t>
            </a:r>
            <a:r>
              <a:rPr lang="cs-CZ" sz="2000" dirty="0">
                <a:effectLst/>
              </a:rPr>
              <a:t>v akademickém roce 2018/2019 se základními informacemi a o podmínkách přijímacích zkoušek </a:t>
            </a:r>
            <a:endParaRPr lang="cs-CZ" sz="2000" dirty="0" smtClean="0">
              <a:effectLst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2000" b="1" dirty="0">
                <a:effectLst/>
              </a:rPr>
              <a:t>Podrobnější informace o studijních oborech </a:t>
            </a:r>
            <a:r>
              <a:rPr lang="cs-CZ" sz="2000" dirty="0">
                <a:effectLst/>
              </a:rPr>
              <a:t>poskytnou garanti studijních oborů </a:t>
            </a:r>
            <a:r>
              <a:rPr lang="cs-CZ" sz="2000" b="1" dirty="0">
                <a:effectLst/>
              </a:rPr>
              <a:t>v Aule JU (Bobík) </a:t>
            </a:r>
            <a:r>
              <a:rPr lang="cs-CZ" sz="2000" dirty="0">
                <a:effectLst/>
              </a:rPr>
              <a:t>a </a:t>
            </a:r>
            <a:r>
              <a:rPr lang="cs-CZ" sz="2000" b="1" dirty="0">
                <a:effectLst/>
              </a:rPr>
              <a:t>pavilonu učeben F </a:t>
            </a:r>
            <a:r>
              <a:rPr lang="cs-CZ" sz="2000" dirty="0">
                <a:effectLst/>
              </a:rPr>
              <a:t>(učebny F1 a F6 – podle studijních oborů) v době </a:t>
            </a:r>
            <a:r>
              <a:rPr lang="cs-CZ" sz="2000" b="1" dirty="0">
                <a:effectLst/>
              </a:rPr>
              <a:t>od 9.00 do 16.00 hodin.</a:t>
            </a:r>
            <a:r>
              <a:rPr lang="cs-CZ" sz="2000" dirty="0">
                <a:effectLst/>
              </a:rPr>
              <a:t> V uvedené době lze navštívit a prohlédnout si pracoviště jednotlivých kateder </a:t>
            </a:r>
            <a:r>
              <a:rPr lang="cs-CZ" sz="2000" dirty="0" smtClean="0">
                <a:effectLst/>
              </a:rPr>
              <a:t>fakulty.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cs-CZ" sz="2000" b="1" dirty="0" smtClean="0">
                <a:effectLst/>
              </a:rPr>
              <a:t>Doprovodný program:</a:t>
            </a:r>
          </a:p>
          <a:p>
            <a:pPr marL="0" indent="0" algn="just">
              <a:buNone/>
            </a:pPr>
            <a:r>
              <a:rPr lang="cs-CZ" sz="2000" dirty="0" smtClean="0">
                <a:effectLst/>
              </a:rPr>
              <a:t>od </a:t>
            </a:r>
            <a:r>
              <a:rPr lang="cs-CZ" sz="2000" dirty="0">
                <a:effectLst/>
              </a:rPr>
              <a:t>10.00, 12.00 a 14.00 hod. - soutěž v rámci Stezky příběhů </a:t>
            </a:r>
            <a:r>
              <a:rPr lang="cs-CZ" sz="2000" dirty="0" err="1" smtClean="0">
                <a:effectLst/>
              </a:rPr>
              <a:t>fairtrade</a:t>
            </a:r>
            <a:r>
              <a:rPr lang="cs-CZ" sz="2000" dirty="0" smtClean="0">
                <a:effectLst/>
              </a:rPr>
              <a:t> veškeré </a:t>
            </a:r>
            <a:r>
              <a:rPr lang="cs-CZ" sz="2000" dirty="0">
                <a:effectLst/>
              </a:rPr>
              <a:t>akce „Dne otevřených dveří“ se uskuteční v areálu </a:t>
            </a:r>
            <a:r>
              <a:rPr lang="cs-CZ" sz="2000" dirty="0" smtClean="0">
                <a:effectLst/>
              </a:rPr>
              <a:t>Ekonomické </a:t>
            </a:r>
            <a:r>
              <a:rPr lang="cs-CZ" sz="2000" dirty="0">
                <a:effectLst/>
              </a:rPr>
              <a:t>fakulty a budou zveřejněny na informační tabuli před </a:t>
            </a:r>
            <a:r>
              <a:rPr lang="cs-CZ" sz="2000" dirty="0" smtClean="0">
                <a:effectLst/>
              </a:rPr>
              <a:t>	děkanátem </a:t>
            </a:r>
            <a:r>
              <a:rPr lang="cs-CZ" sz="2000" dirty="0">
                <a:effectLst/>
              </a:rPr>
              <a:t>fakulty (Studentská 13, České Budějovice - Čtyři Dvory).</a:t>
            </a:r>
          </a:p>
          <a:p>
            <a:pPr algn="ctr">
              <a:buNone/>
            </a:pPr>
            <a:r>
              <a:rPr lang="cs-CZ" sz="2000" dirty="0" smtClean="0">
                <a:effectLst/>
                <a:hlinkClick r:id="rId2"/>
              </a:rPr>
              <a:t>http</a:t>
            </a:r>
            <a:r>
              <a:rPr lang="cs-CZ" sz="2000" dirty="0">
                <a:effectLst/>
                <a:hlinkClick r:id="rId2"/>
              </a:rPr>
              <a:t>://</a:t>
            </a:r>
            <a:r>
              <a:rPr lang="cs-CZ" sz="2000" dirty="0" smtClean="0">
                <a:effectLst/>
                <a:hlinkClick r:id="rId2"/>
              </a:rPr>
              <a:t>www.ef.jcu.cz/o-fakulte/udalosti/den-otevrenych-dveri-na-ekonomicke-fakulte-ju</a:t>
            </a:r>
            <a:r>
              <a:rPr lang="cs-CZ" sz="2000" dirty="0" smtClean="0">
                <a:effectLst/>
              </a:rPr>
              <a:t> </a:t>
            </a:r>
            <a:endParaRPr lang="cs-CZ" dirty="0"/>
          </a:p>
        </p:txBody>
      </p:sp>
      <p:pic>
        <p:nvPicPr>
          <p:cNvPr id="4" name="obrázek 139" descr="EF_JU_RGB_POSITIV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" y="116632"/>
            <a:ext cx="3360420" cy="617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60848"/>
            <a:ext cx="4379979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229600" cy="1143000"/>
          </a:xfrm>
        </p:spPr>
        <p:txBody>
          <a:bodyPr/>
          <a:lstStyle/>
          <a:p>
            <a:r>
              <a:rPr lang="cs-CZ" sz="4000" b="1" dirty="0" smtClean="0">
                <a:solidFill>
                  <a:srgbClr val="FF3399"/>
                </a:solidFill>
                <a:effectLst/>
              </a:rPr>
              <a:t>Jak na to? </a:t>
            </a:r>
            <a:endParaRPr lang="cs-CZ" sz="4000" b="1" dirty="0">
              <a:solidFill>
                <a:srgbClr val="FF3399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6654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prsky">
  <a:themeElements>
    <a:clrScheme name="Paprsky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E6F5F6"/>
      </a:accent1>
      <a:accent2>
        <a:srgbClr val="A5E1A8"/>
      </a:accent2>
      <a:accent3>
        <a:srgbClr val="FFFFFF"/>
      </a:accent3>
      <a:accent4>
        <a:srgbClr val="000000"/>
      </a:accent4>
      <a:accent5>
        <a:srgbClr val="F0F9FA"/>
      </a:accent5>
      <a:accent6>
        <a:srgbClr val="95CC98"/>
      </a:accent6>
      <a:hlink>
        <a:srgbClr val="5B00B6"/>
      </a:hlink>
      <a:folHlink>
        <a:srgbClr val="34988E"/>
      </a:folHlink>
    </a:clrScheme>
    <a:fontScheme name="Paprsk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0066"/>
            </a:gs>
            <a:gs pos="50000">
              <a:srgbClr val="3366FF"/>
            </a:gs>
            <a:gs pos="100000">
              <a:srgbClr val="000066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00066"/>
            </a:gs>
            <a:gs pos="50000">
              <a:srgbClr val="3366FF"/>
            </a:gs>
            <a:gs pos="100000">
              <a:srgbClr val="000066"/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aprsky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prsky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TM03090434[[fn=Dřevo]]</Template>
  <TotalTime>11627</TotalTime>
  <Words>672</Words>
  <Application>Microsoft Office PowerPoint</Application>
  <PresentationFormat>Předvádění na obrazovce (4:3)</PresentationFormat>
  <Paragraphs>133</Paragraphs>
  <Slides>26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0" baseType="lpstr">
      <vt:lpstr>Arial</vt:lpstr>
      <vt:lpstr>Times New Roman</vt:lpstr>
      <vt:lpstr>Wingdings</vt:lpstr>
      <vt:lpstr>Paprsky</vt:lpstr>
      <vt:lpstr>Prezentace aplikace PowerPoint</vt:lpstr>
      <vt:lpstr>            </vt:lpstr>
      <vt:lpstr>Studijní program – Hospodářská politika a správa </vt:lpstr>
      <vt:lpstr>Prezentace aplikace PowerPoint</vt:lpstr>
      <vt:lpstr>Prezentace aplikace PowerPoint</vt:lpstr>
      <vt:lpstr>Prezentace aplikace PowerPoint</vt:lpstr>
      <vt:lpstr>Prezentace aplikace PowerPoint</vt:lpstr>
      <vt:lpstr>Informace pro zájemce o studium  </vt:lpstr>
      <vt:lpstr>Jak na to? </vt:lpstr>
      <vt:lpstr>Přijímací zkoušky </vt:lpstr>
      <vt:lpstr>Přihlášky</vt:lpstr>
      <vt:lpstr> Pořadí uchazečů  bude stanoveno na základě:  </vt:lpstr>
      <vt:lpstr>Silné zázemí vědy – AV ČR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SVOČ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KSR</dc:title>
  <dc:creator>maxeek</dc:creator>
  <cp:lastModifiedBy>Maxa Josef Bc.</cp:lastModifiedBy>
  <cp:revision>405</cp:revision>
  <cp:lastPrinted>2017-12-18T11:35:08Z</cp:lastPrinted>
  <dcterms:created xsi:type="dcterms:W3CDTF">2004-09-02T21:59:19Z</dcterms:created>
  <dcterms:modified xsi:type="dcterms:W3CDTF">2017-12-18T13:32:08Z</dcterms:modified>
</cp:coreProperties>
</file>