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0" r:id="rId4"/>
    <p:sldId id="257" r:id="rId5"/>
    <p:sldId id="274" r:id="rId6"/>
    <p:sldId id="276" r:id="rId7"/>
    <p:sldId id="275" r:id="rId8"/>
    <p:sldId id="277" r:id="rId9"/>
    <p:sldId id="262" r:id="rId10"/>
    <p:sldId id="278" r:id="rId11"/>
    <p:sldId id="263" r:id="rId12"/>
    <p:sldId id="280" r:id="rId13"/>
    <p:sldId id="267" r:id="rId14"/>
    <p:sldId id="269" r:id="rId15"/>
    <p:sldId id="270" r:id="rId16"/>
    <p:sldId id="271" r:id="rId17"/>
    <p:sldId id="27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6A"/>
    <a:srgbClr val="717171"/>
    <a:srgbClr val="C92D70"/>
    <a:srgbClr val="CFCFCF"/>
    <a:srgbClr val="D6D6D6"/>
    <a:srgbClr val="D4D4D4"/>
    <a:srgbClr val="D3D3D3"/>
    <a:srgbClr val="909090"/>
    <a:srgbClr val="BEBEBE"/>
    <a:srgbClr val="C42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1AC2-BEDC-444D-B75F-43E017513D16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080C-DB64-4A5A-B5CD-B0BE17666F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intranet/dokumenty/studium/magentka1516.pdf" TargetMode="External"/><Relationship Id="rId7" Type="http://schemas.openxmlformats.org/officeDocument/2006/relationships/hyperlink" Target="http://www.ef.jcu.cz/studium/studijni-predpisy-a-formulare" TargetMode="External"/><Relationship Id="rId2" Type="http://schemas.openxmlformats.org/officeDocument/2006/relationships/hyperlink" Target="http://www.jcu.cz/o-univerzite/dokumenty/internal_doc/studijni-a-zkusebni-rad-ju-v-ceskych-budejovicich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f.jcu.cz/intranet/dokumenty/studium/harm_ef_1718.pdf" TargetMode="External"/><Relationship Id="rId5" Type="http://schemas.openxmlformats.org/officeDocument/2006/relationships/hyperlink" Target="https://wstag.jcu.cz/portal" TargetMode="External"/><Relationship Id="rId4" Type="http://schemas.openxmlformats.org/officeDocument/2006/relationships/hyperlink" Target="http://www.ef.jcu.cz/studiu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.jcu.cz/intranet/opatreni/opatreni-2011/od-2017_127-k_prijimacimu-rizeni-2018_ceske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f.jcu.cz/zajemci-o-studium" TargetMode="External"/><Relationship Id="rId4" Type="http://schemas.openxmlformats.org/officeDocument/2006/relationships/hyperlink" Target="https://www.ef.jcu.cz/intranet/opatreni/opatreni-2011/od-2017_128-k_prijimacimu-rizeni-2018_aj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zajemci-o-studiu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urenova@ef.jcu.cz" TargetMode="External"/><Relationship Id="rId2" Type="http://schemas.openxmlformats.org/officeDocument/2006/relationships/hyperlink" Target="mailto:polaskova@ef.jcu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berova@ef.jcu.cz" TargetMode="External"/><Relationship Id="rId5" Type="http://schemas.openxmlformats.org/officeDocument/2006/relationships/hyperlink" Target="mailto:strachot@ef.jcu.cz" TargetMode="External"/><Relationship Id="rId4" Type="http://schemas.openxmlformats.org/officeDocument/2006/relationships/hyperlink" Target="mailto:pigosova@ef.jcu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937121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429246"/>
            <a:ext cx="7162800" cy="97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Ekonomická fakulta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Řízení a ekonomika podniku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2615108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2222500" y="2915146"/>
            <a:ext cx="4948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dirty="0" smtClean="0"/>
              <a:t>Den otevřených dveří 12. 1. 2018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 smtClean="0"/>
              <a:t>www.ef.jcu.cz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6230"/>
            <a:ext cx="3664843" cy="24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476672"/>
            <a:ext cx="6912768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solidFill>
                  <a:srgbClr val="D10074"/>
                </a:solidFill>
              </a:rPr>
              <a:t>Průběh studia</a:t>
            </a:r>
            <a:endParaRPr lang="cs-CZ" sz="2800" b="1" dirty="0">
              <a:solidFill>
                <a:srgbClr val="D10074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295400" y="980728"/>
            <a:ext cx="6949008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9552" y="1484784"/>
            <a:ext cx="80648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solidFill>
                  <a:srgbClr val="717171"/>
                </a:solidFill>
              </a:rPr>
              <a:t>Průběh studia je dán: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</a:rPr>
              <a:t>podmínkami kreditního systému studia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</a:rPr>
              <a:t>seznamem vypsaných přednášek, seminářů a cvičení v daném akademickém roce. </a:t>
            </a:r>
          </a:p>
          <a:p>
            <a:pPr>
              <a:lnSpc>
                <a:spcPct val="90000"/>
              </a:lnSpc>
            </a:pPr>
            <a:endParaRPr lang="cs-CZ" altLang="cs-CZ" sz="2000" dirty="0" smtClean="0">
              <a:solidFill>
                <a:srgbClr val="71717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solidFill>
                  <a:srgbClr val="717171"/>
                </a:solidFill>
              </a:rPr>
              <a:t>Náležitosti průběhu studia: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  <a:hlinkClick r:id="rId2"/>
              </a:rPr>
              <a:t>Studijní a zkušební řád </a:t>
            </a:r>
            <a:r>
              <a:rPr lang="cs-CZ" altLang="cs-CZ" sz="2000" dirty="0" smtClean="0">
                <a:solidFill>
                  <a:srgbClr val="717171"/>
                </a:solidFill>
              </a:rPr>
              <a:t>Jihočeské univerzity v Č. Budějovicích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</a:rPr>
              <a:t>požadavky zapsaných předmětů, které jsou uvedeny v publikaci „Informace o studiu na Ekonomické fakultě JU“ (tzv. </a:t>
            </a:r>
            <a:r>
              <a:rPr lang="cs-CZ" altLang="cs-CZ" sz="2000" dirty="0" smtClean="0">
                <a:solidFill>
                  <a:srgbClr val="717171"/>
                </a:solidFill>
                <a:hlinkClick r:id="rId3"/>
              </a:rPr>
              <a:t>„</a:t>
            </a:r>
            <a:r>
              <a:rPr lang="cs-CZ" altLang="cs-CZ" sz="2000" dirty="0" err="1" smtClean="0">
                <a:solidFill>
                  <a:srgbClr val="717171"/>
                </a:solidFill>
                <a:hlinkClick r:id="rId3"/>
              </a:rPr>
              <a:t>magentová</a:t>
            </a:r>
            <a:r>
              <a:rPr lang="cs-CZ" altLang="cs-CZ" sz="2000" dirty="0" smtClean="0">
                <a:solidFill>
                  <a:srgbClr val="717171"/>
                </a:solidFill>
                <a:hlinkClick r:id="rId3"/>
              </a:rPr>
              <a:t> kniha“) </a:t>
            </a:r>
            <a:endParaRPr lang="cs-CZ" altLang="cs-CZ" sz="2000" dirty="0" smtClean="0">
              <a:solidFill>
                <a:srgbClr val="71717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  <a:hlinkClick r:id="rId4"/>
              </a:rPr>
              <a:t>www studijního oddělení</a:t>
            </a:r>
            <a:endParaRPr lang="cs-CZ" altLang="cs-CZ" sz="2000" dirty="0" smtClean="0">
              <a:solidFill>
                <a:srgbClr val="71717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</a:rPr>
              <a:t>vizualizace předmětů a studijních plánů – </a:t>
            </a:r>
            <a:r>
              <a:rPr lang="cs-CZ" altLang="cs-CZ" sz="2000" dirty="0" smtClean="0">
                <a:solidFill>
                  <a:srgbClr val="717171"/>
                </a:solidFill>
                <a:hlinkClick r:id="rId5"/>
              </a:rPr>
              <a:t>webovský portál </a:t>
            </a:r>
            <a:r>
              <a:rPr lang="cs-CZ" altLang="cs-CZ" sz="2000" dirty="0" err="1" smtClean="0">
                <a:solidFill>
                  <a:srgbClr val="717171"/>
                </a:solidFill>
                <a:hlinkClick r:id="rId5"/>
              </a:rPr>
              <a:t>STAGu</a:t>
            </a:r>
            <a:endParaRPr lang="cs-CZ" altLang="cs-CZ" sz="2000" dirty="0" smtClean="0">
              <a:solidFill>
                <a:srgbClr val="71717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  <a:hlinkClick r:id="rId6"/>
              </a:rPr>
              <a:t>Harmonogram akademického roku</a:t>
            </a:r>
            <a:endParaRPr lang="cs-CZ" altLang="cs-CZ" sz="2000" dirty="0" smtClean="0">
              <a:solidFill>
                <a:srgbClr val="71717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717171"/>
                </a:solidFill>
                <a:hlinkClick r:id="rId7"/>
              </a:rPr>
              <a:t>Studijní předpisy</a:t>
            </a:r>
            <a:r>
              <a:rPr lang="cs-CZ" altLang="cs-CZ" sz="2000" dirty="0">
                <a:solidFill>
                  <a:srgbClr val="717171"/>
                </a:solidFill>
              </a:rPr>
              <a:t> </a:t>
            </a:r>
            <a:r>
              <a:rPr lang="cs-CZ" altLang="cs-CZ" sz="2000" dirty="0" smtClean="0">
                <a:solidFill>
                  <a:srgbClr val="717171"/>
                </a:solidFill>
              </a:rPr>
              <a:t>a formuláře  – Opatření a sdělení děkana – </a:t>
            </a:r>
            <a:r>
              <a:rPr lang="cs-CZ" altLang="cs-CZ" sz="2000" b="1" dirty="0" smtClean="0">
                <a:solidFill>
                  <a:srgbClr val="717171"/>
                </a:solidFill>
              </a:rPr>
              <a:t>nutno sledovat!!!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476672"/>
            <a:ext cx="6912768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D10074"/>
                </a:solidFill>
              </a:rPr>
              <a:t>Kde studujeme?</a:t>
            </a:r>
            <a:endParaRPr lang="cs-CZ" sz="3600" b="1" dirty="0">
              <a:solidFill>
                <a:srgbClr val="D10074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295400" y="980728"/>
            <a:ext cx="6949008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1207"/>
            <a:ext cx="3360420" cy="612648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-36512" y="12793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Vše v areálu JU – Čtyři Dvory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pavilon učeben F – naše „</a:t>
            </a:r>
            <a:r>
              <a:rPr lang="cs-CZ" alt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efko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děkanát fakulty – budova A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velké přednášky – aula Bobík, Kongresová hala AV ČR</a:t>
            </a:r>
          </a:p>
          <a:p>
            <a:pPr eaLnBrk="1" hangingPunct="1"/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také si někdy „půjčujeme“ učebny Filozofické a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Zemědělské  fakulty</a:t>
            </a:r>
          </a:p>
        </p:txBody>
      </p:sp>
      <p:pic>
        <p:nvPicPr>
          <p:cNvPr id="9" name="Obrázek 8" descr="1804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660106"/>
            <a:ext cx="266382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IMG_06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86" y="3282527"/>
            <a:ext cx="26894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 descr="f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" y="4535760"/>
            <a:ext cx="4781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7"/>
          <p:cNvSpPr txBox="1">
            <a:spLocks noChangeArrowheads="1"/>
          </p:cNvSpPr>
          <p:nvPr/>
        </p:nvSpPr>
        <p:spPr bwMode="auto">
          <a:xfrm>
            <a:off x="1763713" y="6125294"/>
            <a:ext cx="408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FFFF00"/>
                </a:solidFill>
                <a:latin typeface="Calibri" panose="020F0502020204030204" pitchFamily="34" charset="0"/>
              </a:rPr>
              <a:t>Filozofická fakulta a rektorá</a:t>
            </a:r>
            <a:r>
              <a:rPr lang="cs-CZ" altLang="cs-CZ" dirty="0">
                <a:solidFill>
                  <a:srgbClr val="FFFF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3" name="TextovéPole 8"/>
          <p:cNvSpPr txBox="1">
            <a:spLocks noChangeArrowheads="1"/>
          </p:cNvSpPr>
          <p:nvPr/>
        </p:nvSpPr>
        <p:spPr bwMode="auto">
          <a:xfrm>
            <a:off x="6486152" y="5912445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aula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Bobík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ovéPole 9"/>
          <p:cNvSpPr txBox="1">
            <a:spLocks noChangeArrowheads="1"/>
          </p:cNvSpPr>
          <p:nvPr/>
        </p:nvSpPr>
        <p:spPr bwMode="auto">
          <a:xfrm>
            <a:off x="5940152" y="4688309"/>
            <a:ext cx="140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FFFF00"/>
                </a:solidFill>
                <a:latin typeface="Calibri" panose="020F0502020204030204" pitchFamily="34" charset="0"/>
              </a:rPr>
              <a:t>pavilon F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35" y="1085583"/>
            <a:ext cx="3256743" cy="2172858"/>
          </a:xfrm>
          <a:prstGeom prst="rect">
            <a:avLst/>
          </a:prstGeom>
        </p:spPr>
      </p:pic>
      <p:sp>
        <p:nvSpPr>
          <p:cNvPr id="15" name="TextovéPole 9"/>
          <p:cNvSpPr txBox="1">
            <a:spLocks noChangeArrowheads="1"/>
          </p:cNvSpPr>
          <p:nvPr/>
        </p:nvSpPr>
        <p:spPr bwMode="auto">
          <a:xfrm>
            <a:off x="6981899" y="1340768"/>
            <a:ext cx="140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děkanát</a:t>
            </a:r>
            <a:endParaRPr lang="cs-CZ" altLang="cs-CZ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D2146A"/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Řízení a ekonomika podniku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rojektová výuka (logistika, firma I, II, III, atd.),</a:t>
            </a:r>
          </a:p>
          <a:p>
            <a:r>
              <a:rPr lang="cs-CZ" dirty="0"/>
              <a:t>z</a:t>
            </a:r>
            <a:r>
              <a:rPr lang="cs-CZ" dirty="0" smtClean="0"/>
              <a:t>aměření na zlepšení soft skills studentů,</a:t>
            </a:r>
          </a:p>
          <a:p>
            <a:pPr marL="0" indent="0" algn="ctr">
              <a:buNone/>
            </a:pPr>
            <a:r>
              <a:rPr lang="cs-CZ" dirty="0" smtClean="0"/>
              <a:t>„Certifikát kvality junior“</a:t>
            </a:r>
          </a:p>
          <a:p>
            <a:r>
              <a:rPr lang="cs-CZ" dirty="0"/>
              <a:t>p</a:t>
            </a:r>
            <a:r>
              <a:rPr lang="cs-CZ" dirty="0" smtClean="0"/>
              <a:t>řednášky externistů (E.ON, Bosch, atd.),</a:t>
            </a:r>
          </a:p>
          <a:p>
            <a:r>
              <a:rPr lang="cs-CZ" dirty="0"/>
              <a:t>z</a:t>
            </a:r>
            <a:r>
              <a:rPr lang="cs-CZ" dirty="0" smtClean="0"/>
              <a:t>aměření na týmovou práci,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D2146A"/>
                </a:solidFill>
              </a:rPr>
              <a:t>VYSOKÉ UPLATNĚNÍ ABSOLVENTŮ V PRAXI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210093"/>
            <a:ext cx="864095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Studijní zázemí a další možnosti rozvoje osobnosti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07950" y="2143397"/>
            <a:ext cx="4033838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nová Akademická knihovna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vybavené počítačové učebny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spolupráce s praxí – stáže pro talentované studenty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výjezdy do zahraničí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Kariérní centrum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AIESEC</a:t>
            </a:r>
          </a:p>
          <a:p>
            <a:pPr eaLnBrk="1" hangingPunct="1"/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další</a:t>
            </a:r>
          </a:p>
        </p:txBody>
      </p:sp>
      <p:pic>
        <p:nvPicPr>
          <p:cNvPr id="10" name="Obrázek 9" descr="knihovn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2" y="4653136"/>
            <a:ext cx="4848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 Jiho&amp;ccaron;eské univerzit&amp;ecar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962324"/>
            <a:ext cx="3731569" cy="2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476672"/>
            <a:ext cx="7488832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D10074"/>
                </a:solidFill>
              </a:rPr>
              <a:t>Slavnostní ceremoniály</a:t>
            </a:r>
            <a:endParaRPr lang="cs-CZ" sz="3600" b="1" dirty="0">
              <a:solidFill>
                <a:srgbClr val="D10074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980728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1207"/>
            <a:ext cx="3360420" cy="6126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8701" y="1111722"/>
            <a:ext cx="8229600" cy="4929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začátek studia – imatrikulace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konec studia - promoce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068960"/>
            <a:ext cx="3654152" cy="24361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9425"/>
            <a:ext cx="3096344" cy="20642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8976"/>
            <a:ext cx="3707904" cy="24719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" y="2357541"/>
            <a:ext cx="2915816" cy="19438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9751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210093"/>
            <a:ext cx="864095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Přijímací řízení pro akademický rok 2018/2019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90"/>
            <a:ext cx="8003232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Bakalářské studium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 přijímacích zkoušek –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průměr ze střední školy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průměr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1,00 – 50 bodů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průměr 3,00 – 0 bodů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 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body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 zlepšení pořadí lze získat za: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aktivity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(olympiády, mezinárodní soutěže, jazykové certifikáty) v souladu se zaměřením studia – </a:t>
            </a:r>
            <a:r>
              <a:rPr lang="cs-CZ" alt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 bodů: </a:t>
            </a:r>
          </a:p>
          <a:p>
            <a:pPr marL="361950" indent="0">
              <a:lnSpc>
                <a:spcPct val="90000"/>
              </a:lnSpc>
              <a:buNone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zkouška z cizího jazyka na úrovni B2  – 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bodů, zkouška z cizího jazyka na úrovni C1 či C2 – 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bodů, mezinárodní olympiády – 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bodů, ostatní doložené aktivity dle rozhodnutí přijímací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komise)</a:t>
            </a: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SCIO  - Obecné studijní předpoklady 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přepočtený dosažený průměrný percentil (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– 50 bodů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VSP – Všeobecné studijní předpoklady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na EF (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– 50 bodů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podrobné informace: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Opatření děkana č. 127/2017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(obory v ČJ),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Opatření děkana č. 128/2017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(obory v AJ)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důležité termíny a průvodce přijímacím řízením – web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Zájemci o studium</a:t>
            </a: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210093"/>
            <a:ext cx="8640959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Přijímací řízení pro akademický rok 2018/2019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57200" y="20716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Navazující magisterské studium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přijímací zkoušky – testy:</a:t>
            </a:r>
          </a:p>
          <a:p>
            <a:pPr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Ekonomie</a:t>
            </a:r>
          </a:p>
          <a:p>
            <a:pPr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odborný předmět dle volby oboru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termín: 4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6. –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8.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6.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2018,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náhradní termín: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14.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6.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cs-CZ" alt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podrobné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informace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na: </a:t>
            </a:r>
            <a:r>
              <a:rPr lang="cs-CZ" alt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hlinkClick r:id="rId3"/>
              </a:rPr>
              <a:t>Zájemci o studium</a:t>
            </a: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Děkujeme za pozornost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00113" y="2565400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19225">
              <a:buFont typeface="Wingdings" pitchFamily="2" charset="2"/>
              <a:buNone/>
            </a:pPr>
            <a:endParaRPr lang="cs-CZ" altLang="cs-CZ" dirty="0">
              <a:solidFill>
                <a:srgbClr val="717171"/>
              </a:solidFill>
            </a:endParaRPr>
          </a:p>
        </p:txBody>
      </p:sp>
      <p:sp>
        <p:nvSpPr>
          <p:cNvPr id="10" name="AutoShape 2" descr="DSC 0108"/>
          <p:cNvSpPr>
            <a:spLocks noChangeAspect="1" noChangeArrowheads="1"/>
          </p:cNvSpPr>
          <p:nvPr/>
        </p:nvSpPr>
        <p:spPr bwMode="auto">
          <a:xfrm>
            <a:off x="155575" y="-2925763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 descr="DSC 0108"/>
          <p:cNvSpPr>
            <a:spLocks noChangeAspect="1" noChangeArrowheads="1"/>
          </p:cNvSpPr>
          <p:nvPr/>
        </p:nvSpPr>
        <p:spPr bwMode="auto">
          <a:xfrm>
            <a:off x="307975" y="-2773363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28508"/>
            <a:ext cx="3664843" cy="24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873423"/>
            <a:ext cx="9144000" cy="1043409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1914148"/>
            <a:ext cx="9144000" cy="49438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937344"/>
            <a:ext cx="8229600" cy="97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schemeClr val="bg1"/>
                </a:solidFill>
              </a:rPr>
              <a:t>O univerzitě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8824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veřejná regionální univerzita, založena 1991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10 500 studentů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řes 200 oborů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2 000 zaměstnanců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oderní kampus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8" y="4790753"/>
            <a:ext cx="3830656" cy="22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51" y="2636912"/>
            <a:ext cx="39100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412776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462931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Jihočeská univerzita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55674" y="2420888"/>
            <a:ext cx="7731125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 fakult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Ekonomická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Fakulta rybářství a ochrany vod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Filozofická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Pedagogická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Přírodovědecká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Teologická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Zdravotně sociální fakulta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Zemědělská fakulta</a:t>
            </a:r>
          </a:p>
        </p:txBody>
      </p:sp>
      <p:pic>
        <p:nvPicPr>
          <p:cNvPr id="1026" name="Picture 2" descr="Banner webu JU - &amp;ccaron;eská ver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99"/>
            <a:ext cx="9144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/>
          <p:cNvCxnSpPr/>
          <p:nvPr/>
        </p:nvCxnSpPr>
        <p:spPr>
          <a:xfrm>
            <a:off x="1115616" y="1412776"/>
            <a:ext cx="6949008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D2146A"/>
                </a:solidFill>
              </a:rPr>
              <a:t>Ekonomická fakulta</a:t>
            </a:r>
            <a:endParaRPr lang="cs-CZ" b="1" dirty="0">
              <a:solidFill>
                <a:srgbClr val="D2146A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založena jako samostatná fakulta v roce 2007, původně součást Zemědělské fakulty</a:t>
            </a:r>
          </a:p>
          <a:p>
            <a:pPr eaLnBrk="1" hangingPunct="1"/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 1500 studentů</a:t>
            </a:r>
          </a:p>
          <a:p>
            <a:pPr eaLnBrk="1" hangingPunct="1"/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úrovně studia:</a:t>
            </a:r>
          </a:p>
          <a:p>
            <a:pPr lvl="1" eaLnBrk="1" hangingPunct="1"/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bakalářské (Bc.)</a:t>
            </a:r>
          </a:p>
          <a:p>
            <a:pPr lvl="1" eaLnBrk="1" hangingPunct="1"/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navazující magisterské (Ing.)</a:t>
            </a:r>
          </a:p>
          <a:p>
            <a:pPr lvl="1" eaLnBrk="1" hangingPunct="1"/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doktorské (Ph.D.)</a:t>
            </a:r>
          </a:p>
        </p:txBody>
      </p:sp>
    </p:spTree>
    <p:extLst>
      <p:ext uri="{BB962C8B-B14F-4D97-AF65-F5344CB8AC3E}">
        <p14:creationId xmlns:p14="http://schemas.microsoft.com/office/powerpoint/2010/main" val="1406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873423"/>
            <a:ext cx="9144000" cy="1043409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48055" y="1124744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Vedení fakulty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1914148"/>
            <a:ext cx="9144000" cy="49438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graphicFrame>
        <p:nvGraphicFramePr>
          <p:cNvPr id="12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30840"/>
              </p:ext>
            </p:extLst>
          </p:nvPr>
        </p:nvGraphicFramePr>
        <p:xfrm>
          <a:off x="1187624" y="2016576"/>
          <a:ext cx="6470650" cy="4828552"/>
        </p:xfrm>
        <a:graphic>
          <a:graphicData uri="http://schemas.openxmlformats.org/drawingml/2006/table">
            <a:tbl>
              <a:tblPr/>
              <a:tblGrid>
                <a:gridCol w="423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doc. Ing. Ladislav Rolínek,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Ph.D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dekan-ef@ef.jcu.cz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děkan fakulty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doc. PhDr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Miloslav Lapka, CSc.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mlapka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proděkan pro vědu a výzkum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RNDr. Renata Klufová, Ph.D.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klufova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proděkanka pro pedagogickou činnost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Ing. Radek Toušek,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Ph.D.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tousek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proděkan pro rozvoj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PhDr. Marek Šulista,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Ph.D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sulista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proděkan pro zahraniční vztahy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Ing. Bc. Marek Medve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mmedve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tajemník 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fakulty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Ing. Miroslava Vlčková,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D.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mvlckova02</a:t>
                      </a:r>
                      <a:r>
                        <a:rPr kumimoji="0" lang="en-US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ef.jcu.cz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2472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předsedkyně akademického senátu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476672"/>
            <a:ext cx="6912768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D10074"/>
                </a:solidFill>
              </a:rPr>
              <a:t>Studijní oddělení</a:t>
            </a:r>
            <a:endParaRPr lang="cs-CZ" sz="28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295400" y="908720"/>
            <a:ext cx="6949008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496" y="1124744"/>
            <a:ext cx="453650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rgbClr val="FFFF00"/>
                </a:solidFill>
              </a:rPr>
              <a:t>	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vedoucí studijního oddělení: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s-CZ" altLang="cs-CZ" sz="2000" b="1" dirty="0" smtClean="0">
                <a:solidFill>
                  <a:srgbClr val="D2146A"/>
                </a:solidFill>
              </a:rPr>
              <a:t>Ing. Lucie Polášková                                                    </a:t>
            </a:r>
            <a:endParaRPr lang="cs-CZ" altLang="cs-CZ" sz="2000" dirty="0" smtClean="0">
              <a:solidFill>
                <a:srgbClr val="D2146A"/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ÚFŘP (prezenční)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ÚFŘP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(prezenční)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tel.: 389 032 510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e-mail: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polaskova@ef.jcu.cz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studijní referentky: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 smtClean="0">
                <a:solidFill>
                  <a:srgbClr val="D2146A"/>
                </a:solidFill>
              </a:rPr>
              <a:t>Jiřina Juřenová</a:t>
            </a:r>
            <a:r>
              <a:rPr lang="cs-CZ" altLang="cs-CZ" sz="2000" dirty="0" smtClean="0">
                <a:solidFill>
                  <a:srgbClr val="D2146A"/>
                </a:solidFill>
              </a:rPr>
              <a:t> </a:t>
            </a: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 (prezenční)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bakalářské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EKINF (prezenční a kombinované)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bakalářské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FINMA (prezenční a kombinované)</a:t>
            </a:r>
          </a:p>
          <a:p>
            <a:pPr marL="92075" indent="-92075">
              <a:lnSpc>
                <a:spcPct val="80000"/>
              </a:lnSpc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 (prezenční)</a:t>
            </a:r>
          </a:p>
          <a:p>
            <a:pPr marL="92075" indent="-92075">
              <a:lnSpc>
                <a:spcPct val="80000"/>
              </a:lnSpc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SPEU (prezenční  a kombinované)</a:t>
            </a:r>
          </a:p>
          <a:p>
            <a:pPr marL="92075" indent="-92075">
              <a:lnSpc>
                <a:spcPct val="80000"/>
              </a:lnSpc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navazující magisterské studium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EKINF (prezenční)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tel.: </a:t>
            </a:r>
            <a:r>
              <a:rPr lang="de-DE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389 032 522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de-DE" altLang="cs-C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de-DE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jurenova@ef.jcu.cz</a:t>
            </a:r>
            <a:endParaRPr lang="de-DE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4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27984" y="1556792"/>
            <a:ext cx="482453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cs-CZ" sz="2000" b="1" dirty="0">
                <a:solidFill>
                  <a:srgbClr val="D2146A"/>
                </a:solidFill>
              </a:rPr>
              <a:t>Renata </a:t>
            </a:r>
            <a:r>
              <a:rPr lang="de-DE" altLang="cs-CZ" sz="2000" b="1" dirty="0" err="1">
                <a:solidFill>
                  <a:srgbClr val="D2146A"/>
                </a:solidFill>
              </a:rPr>
              <a:t>Pigo</a:t>
            </a:r>
            <a:r>
              <a:rPr lang="cs-CZ" altLang="cs-CZ" sz="2000" b="1" dirty="0" err="1">
                <a:solidFill>
                  <a:srgbClr val="D2146A"/>
                </a:solidFill>
              </a:rPr>
              <a:t>šová</a:t>
            </a:r>
            <a:endParaRPr lang="cs-CZ" altLang="cs-CZ" sz="2000" b="1" dirty="0">
              <a:solidFill>
                <a:srgbClr val="D2146A"/>
              </a:solidFill>
            </a:endParaRP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studium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 (</a:t>
            </a:r>
            <a:r>
              <a:rPr lang="de-DE" altLang="cs-CZ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kombinované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alt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studium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ŘEP (</a:t>
            </a:r>
            <a:r>
              <a:rPr lang="de-DE" altLang="cs-CZ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prezenční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studium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de-DE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prezenční a kombinované )</a:t>
            </a:r>
            <a:endParaRPr lang="cs-CZ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 (prezenční  a kombinované)</a:t>
            </a: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</a:t>
            </a:r>
            <a:r>
              <a:rPr lang="cs-CZ" altLang="cs-C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studium: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ŘEP (prezenční a kombinované)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389 032 523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e</a:t>
            </a:r>
            <a:r>
              <a:rPr lang="de-DE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-mail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alt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pigosova@ef.jcu.cz</a:t>
            </a:r>
            <a:endParaRPr lang="cs-CZ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solidFill>
                  <a:srgbClr val="D2146A"/>
                </a:solidFill>
              </a:rPr>
              <a:t>Mgr. Zuzana Strachotová</a:t>
            </a: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studium: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ÚFŘP (kombinované)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</a:t>
            </a:r>
            <a:endParaRPr lang="cs-CZ" alt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ÚFŘP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(kombinované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92075" indent="-920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rozvrhy</a:t>
            </a:r>
            <a:endParaRPr lang="cs-CZ" altLang="cs-CZ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389 032 835</a:t>
            </a:r>
          </a:p>
          <a:p>
            <a:pPr>
              <a:lnSpc>
                <a:spcPct val="80000"/>
              </a:lnSpc>
            </a:pPr>
            <a:r>
              <a:rPr lang="cs-CZ" alt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cs-CZ" alt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s-CZ" alt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strachot</a:t>
            </a:r>
            <a:r>
              <a:rPr lang="en-US" alt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@</a:t>
            </a:r>
            <a:r>
              <a:rPr lang="cs-CZ" alt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ef.jcu.cz</a:t>
            </a:r>
            <a:endParaRPr lang="cs-CZ" alt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b="1" dirty="0">
                <a:solidFill>
                  <a:srgbClr val="D2146A"/>
                </a:solidFill>
              </a:rPr>
              <a:t>Mgr. Martina Fáberová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poplatky, vládní stipendia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studijního oddělení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komunikace se zahraničními studenty v českých oborech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bakalářské studium: 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ECINF (prezenční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studium: 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COEN (prezenční)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navazující magisterské studium 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REPM (prezenční)</a:t>
            </a:r>
          </a:p>
          <a:p>
            <a:pPr>
              <a:lnSpc>
                <a:spcPct val="80000"/>
              </a:lnSpc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e-mail: </a:t>
            </a:r>
            <a:r>
              <a:rPr lang="cs-C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faberova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@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ef.jcu.cz</a:t>
            </a: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665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8" y="346100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96752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46907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Katedry EF a jejich vedoucí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5288" y="2204864"/>
            <a:ext cx="860425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aplikované matematiky a informatiky – RNDr. Jana Klicnarová, Ph.D. – 2. poschodí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ekonomiky – Ing. Robert Zeman, Ph.D. – zvýšené přízemí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jazyků – Mgr. Dana Špatenková – zvýšené přízemí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obchodu a cestovního ruchu – Ing. Viktor Vojtko, Ph.D. – 1. poschodí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práva – JUDr. Rudolf Hrubý – 2. poschodí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řízení – doc. Ing. Petr Řehoř, Ph.D. – 3. poschodí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účetnictví a financí – doc. Ing. Milan Jílek, Ph.D. – 3. poschodí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regionálního managementu – doc. Ing. Eva </a:t>
            </a:r>
            <a:r>
              <a:rPr lang="cs-CZ" altLang="cs-CZ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Cudlínová</a:t>
            </a:r>
            <a:r>
              <a:rPr lang="cs-CZ" alt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CSc. – 2. patro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908720"/>
            <a:ext cx="7772400" cy="79208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Pedagogičtí poradci</a:t>
            </a:r>
            <a:endParaRPr lang="cs-CZ" sz="2800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1988840"/>
            <a:ext cx="8856662" cy="424847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Obchodní podnikání – Ing. Bc. Alena Srbová, Ph.D.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Řízení a ekonomika podniku – Ing. Dagmar Bednářová, CSc.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Účetnictví a finanční řízení podniku – Ing. Jaroslav Svoboda, Ph.D.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Ekonomická informatika – Ing. Ludvík Friebel, Ph.D.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Finanční a pojistná matematika – PhDr. Marek Šulista, Ph.D.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Strukturální politika EU pro veřejnou správu – RNDr. Zuzana Dvořáková - Líšková, Ph.D.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 smtClean="0">
              <a:solidFill>
                <a:srgbClr val="C92D70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>
                <a:solidFill>
                  <a:srgbClr val="C92D70"/>
                </a:solidFill>
              </a:rPr>
              <a:t>Strukturální politika EU a rozvoj venkova – </a:t>
            </a:r>
            <a:r>
              <a:rPr lang="cs-CZ" altLang="cs-CZ" sz="1800" b="1" dirty="0">
                <a:solidFill>
                  <a:srgbClr val="C92D70"/>
                </a:solidFill>
              </a:rPr>
              <a:t>RNDr. Zuzana Dvořáková - Líšková, </a:t>
            </a:r>
            <a:r>
              <a:rPr lang="cs-CZ" altLang="cs-CZ" sz="1800" b="1" dirty="0" smtClean="0">
                <a:solidFill>
                  <a:srgbClr val="C92D70"/>
                </a:solidFill>
              </a:rPr>
              <a:t>Ph.D</a:t>
            </a:r>
            <a:r>
              <a:rPr lang="cs-CZ" altLang="cs-CZ" sz="1800" b="1" dirty="0">
                <a:solidFill>
                  <a:srgbClr val="C92D70"/>
                </a:solidFill>
              </a:rPr>
              <a:t>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b="1" dirty="0">
              <a:solidFill>
                <a:srgbClr val="C9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772400" cy="79208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Život ve škole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  <p:pic>
        <p:nvPicPr>
          <p:cNvPr id="6" name="Zástupný symbol pro obsah 3" descr="01010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13173"/>
            <a:ext cx="3613150" cy="2709862"/>
          </a:xfrm>
          <a:prstGeom prst="rect">
            <a:avLst/>
          </a:prstGeom>
        </p:spPr>
      </p:pic>
      <p:pic>
        <p:nvPicPr>
          <p:cNvPr id="7" name="Obrázek 6" descr="DSC003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7635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DSC003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73760"/>
            <a:ext cx="3322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427538" y="4421460"/>
            <a:ext cx="44656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 semestry: letní a zimní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Každý semestr trvá 14 týdnů – chodí se na přednášky a cvičení, pak následuje 6 týdnů zkouškového období, kdy se studenti učí doma nebo na koleji a do školy chodí jen na zkoušky.  </a:t>
            </a:r>
          </a:p>
        </p:txBody>
      </p:sp>
    </p:spTree>
    <p:extLst>
      <p:ext uri="{BB962C8B-B14F-4D97-AF65-F5344CB8AC3E}">
        <p14:creationId xmlns:p14="http://schemas.microsoft.com/office/powerpoint/2010/main" val="31667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813</Words>
  <Application>Microsoft Office PowerPoint</Application>
  <PresentationFormat>Předvádění na obrazovce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Ekonomická fakulta</vt:lpstr>
      <vt:lpstr>Prezentace aplikace PowerPoint</vt:lpstr>
      <vt:lpstr>Prezentace aplikace PowerPoint</vt:lpstr>
      <vt:lpstr>Prezentace aplikace PowerPoint</vt:lpstr>
      <vt:lpstr>Pedagogičtí poradci</vt:lpstr>
      <vt:lpstr>Život ve škole</vt:lpstr>
      <vt:lpstr>Prezentace aplikace PowerPoint</vt:lpstr>
      <vt:lpstr>Prezentace aplikace PowerPoint</vt:lpstr>
      <vt:lpstr>Řízení a ekonomika podniku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Mikešová</dc:creator>
  <cp:lastModifiedBy>Stastkova</cp:lastModifiedBy>
  <cp:revision>87</cp:revision>
  <dcterms:created xsi:type="dcterms:W3CDTF">2013-03-07T13:03:11Z</dcterms:created>
  <dcterms:modified xsi:type="dcterms:W3CDTF">2018-05-16T12:57:22Z</dcterms:modified>
</cp:coreProperties>
</file>