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7" r:id="rId4"/>
    <p:sldId id="269" r:id="rId5"/>
    <p:sldId id="265" r:id="rId6"/>
    <p:sldId id="270" r:id="rId7"/>
    <p:sldId id="285" r:id="rId8"/>
    <p:sldId id="272" r:id="rId9"/>
    <p:sldId id="281" r:id="rId10"/>
    <p:sldId id="284" r:id="rId11"/>
    <p:sldId id="292" r:id="rId12"/>
    <p:sldId id="288" r:id="rId13"/>
    <p:sldId id="289" r:id="rId14"/>
    <p:sldId id="290" r:id="rId15"/>
    <p:sldId id="293" r:id="rId16"/>
    <p:sldId id="29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74"/>
    <a:srgbClr val="717171"/>
    <a:srgbClr val="909090"/>
    <a:srgbClr val="C92D70"/>
    <a:srgbClr val="C42E9D"/>
    <a:srgbClr val="CFCFCF"/>
    <a:srgbClr val="D6D6D6"/>
    <a:srgbClr val="D4D4D4"/>
    <a:srgbClr val="D3D3D3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95D-7889-4EBD-8E80-1C32666C536F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112D5-A4ED-4F27-AF73-A8DF5BEA6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29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36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4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61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45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82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112D5-A4ED-4F27-AF73-A8DF5BEA6A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1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6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0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7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2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93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065F-7025-45EC-BE96-972AA040AB6C}" type="datetimeFigureOut">
              <a:rPr lang="cs-CZ" smtClean="0"/>
              <a:t>21. 6. 2018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4FF9-26D7-4F9D-B9D7-90F8798E58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u.cz/?set_language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f.jcu.cz/?set_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f.jcu.cz/?set_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9165" y="1830686"/>
            <a:ext cx="8449299" cy="170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Faculty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Economics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University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3000" dirty="0" err="1">
                <a:solidFill>
                  <a:schemeClr val="bg1"/>
                </a:solidFill>
                <a:latin typeface="Calibri" pitchFamily="34" charset="0"/>
              </a:rPr>
              <a:t>South</a:t>
            </a: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 Bohemia in České Budějovice</a:t>
            </a:r>
          </a:p>
          <a:p>
            <a:pPr>
              <a:spcAft>
                <a:spcPts val="1200"/>
              </a:spcAft>
            </a:pPr>
            <a:r>
              <a:rPr lang="cs-CZ" sz="3000" dirty="0">
                <a:solidFill>
                  <a:schemeClr val="bg1"/>
                </a:solidFill>
                <a:latin typeface="Calibri" pitchFamily="34" charset="0"/>
              </a:rPr>
              <a:t>Czech </a:t>
            </a:r>
            <a:r>
              <a:rPr lang="cs-CZ" sz="3000" dirty="0" smtClean="0">
                <a:solidFill>
                  <a:schemeClr val="bg1"/>
                </a:solidFill>
                <a:latin typeface="Calibri" pitchFamily="34" charset="0"/>
              </a:rPr>
              <a:t>Republic</a:t>
            </a:r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 algn="ctr"/>
            <a:endParaRPr lang="cs-CZ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</a:rPr>
              <a:t>Basic </a:t>
            </a:r>
            <a:r>
              <a:rPr lang="cs-CZ" sz="2800" dirty="0" err="1" smtClean="0">
                <a:solidFill>
                  <a:schemeClr val="bg1"/>
                </a:solidFill>
                <a:latin typeface="Calibri" pitchFamily="34" charset="0"/>
              </a:rPr>
              <a:t>Information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Marek </a:t>
            </a:r>
            <a:r>
              <a:rPr lang="cs-CZ" sz="2800" dirty="0" err="1" smtClean="0">
                <a:solidFill>
                  <a:schemeClr val="bg1"/>
                </a:solidFill>
                <a:latin typeface="Calibri" pitchFamily="34" charset="0"/>
              </a:rPr>
              <a:t>Šulista</a:t>
            </a: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</a:t>
            </a:r>
            <a:r>
              <a:rPr lang="cs-CZ" sz="2800" dirty="0" err="1" smtClean="0">
                <a:solidFill>
                  <a:schemeClr val="bg1"/>
                </a:solidFill>
                <a:latin typeface="Calibri" pitchFamily="34" charset="0"/>
              </a:rPr>
              <a:t>Funchal</a:t>
            </a:r>
            <a:r>
              <a:rPr lang="cs-CZ" sz="2800" dirty="0" smtClean="0">
                <a:solidFill>
                  <a:schemeClr val="bg1"/>
                </a:solidFill>
                <a:latin typeface="Calibri" pitchFamily="34" charset="0"/>
              </a:rPr>
              <a:t>, 21/06/2018</a:t>
            </a:r>
          </a:p>
          <a:p>
            <a:endParaRPr 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smtClean="0">
                <a:solidFill>
                  <a:srgbClr val="D10074"/>
                </a:solidFill>
              </a:rPr>
              <a:t>Study in </a:t>
            </a:r>
            <a:r>
              <a:rPr lang="cs-CZ" sz="3600" dirty="0" err="1">
                <a:solidFill>
                  <a:srgbClr val="D10074"/>
                </a:solidFill>
              </a:rPr>
              <a:t>E</a:t>
            </a:r>
            <a:r>
              <a:rPr lang="cs-CZ" sz="3600" dirty="0" err="1" smtClean="0">
                <a:solidFill>
                  <a:srgbClr val="D10074"/>
                </a:solidFill>
              </a:rPr>
              <a:t>nglish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in English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 (undergraduate)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Economics (doctoral)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Exchange certified courses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more than 50 courses presented fully in English</a:t>
            </a:r>
          </a:p>
          <a:p>
            <a:pPr lvl="1" eaLnBrk="1" hangingPunct="1">
              <a:defRPr/>
            </a:pPr>
            <a:endParaRPr lang="en-GB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Summer school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focus</a:t>
            </a:r>
            <a:r>
              <a:rPr 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 on International 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Business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5" y="26064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0" y="1725613"/>
            <a:ext cx="9144000" cy="1677987"/>
          </a:xfrm>
          <a:prstGeom prst="rect">
            <a:avLst/>
          </a:prstGeom>
          <a:solidFill>
            <a:srgbClr val="D100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endParaRPr lang="en-US" sz="3000" dirty="0" smtClean="0">
              <a:solidFill>
                <a:schemeClr val="bg1"/>
              </a:solidFill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Bilingual Aspects in Teaching of Mathematical Courses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9165" y="1830686"/>
            <a:ext cx="8449299" cy="170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3403600"/>
            <a:ext cx="9144000" cy="16779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/>
          <a:lstStyle/>
          <a:p>
            <a:pPr algn="ctr"/>
            <a:r>
              <a:rPr lang="cs-CZ" sz="2800" dirty="0" err="1">
                <a:solidFill>
                  <a:schemeClr val="bg1"/>
                </a:solidFill>
                <a:latin typeface="Calibri" pitchFamily="34" charset="0"/>
              </a:rPr>
              <a:t>Faculty</a:t>
            </a: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alibri" pitchFamily="34" charset="0"/>
              </a:rPr>
              <a:t>Economics</a:t>
            </a:r>
            <a:endParaRPr lang="cs-CZ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University </a:t>
            </a:r>
            <a:r>
              <a:rPr lang="cs-CZ" sz="2800" dirty="0" err="1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Calibri" pitchFamily="34" charset="0"/>
              </a:rPr>
              <a:t>South</a:t>
            </a: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 Bohemia in České Budějovice</a:t>
            </a:r>
          </a:p>
          <a:p>
            <a:pPr algn="ctr">
              <a:spcAft>
                <a:spcPts val="1200"/>
              </a:spcAft>
            </a:pPr>
            <a:r>
              <a:rPr lang="cs-CZ" sz="2800" dirty="0">
                <a:solidFill>
                  <a:schemeClr val="bg1"/>
                </a:solidFill>
                <a:latin typeface="Calibri" pitchFamily="34" charset="0"/>
              </a:rPr>
              <a:t>Czech Republic</a:t>
            </a:r>
          </a:p>
          <a:p>
            <a:endParaRPr 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>
                <a:solidFill>
                  <a:srgbClr val="D10074"/>
                </a:solidFill>
              </a:rPr>
              <a:t>Czech and English</a:t>
            </a:r>
            <a:endParaRPr lang="en-GB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Czech language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spoken only by 10 mil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l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ion speakers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territory of the Czech Republic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Indo-European / West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S</a:t>
            </a:r>
            <a:r>
              <a:rPr lang="en-GB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lavic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language group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vocabulary influenced by Latin and German</a:t>
            </a:r>
          </a:p>
          <a:p>
            <a:pPr lvl="1" eaLnBrk="1" hangingPunct="1"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English language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teaching</a:t>
            </a: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compulsory from Grade 3 at elementary school level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c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ompulsory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at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lower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and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upper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secondary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level</a:t>
            </a:r>
            <a:endParaRPr lang="en-US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secondary school leaving examination – language level B1/B2 </a:t>
            </a:r>
            <a:endParaRPr lang="cs-CZ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1"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664" y="380999"/>
            <a:ext cx="674574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>
                <a:solidFill>
                  <a:srgbClr val="D10074"/>
                </a:solidFill>
              </a:rPr>
              <a:t>Promotion of English</a:t>
            </a:r>
            <a:endParaRPr lang="en-GB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8952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Bachelor’s level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compulsory general English and English for Presentations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compulsory English for IT for students studying IT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optional conversation courses, Business English, Academic English, preparation courses for FCE and CAE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Master’s level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compulsory Business English</a:t>
            </a:r>
          </a:p>
          <a:p>
            <a:pPr lvl="1"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0" lvl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Courses offered in English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alternatives to courses presented in Czech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0" lvl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Courses presented in Czech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selected tasks English, English sources in qualification works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,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English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summary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664" y="380999"/>
            <a:ext cx="674574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 smtClean="0">
                <a:solidFill>
                  <a:srgbClr val="D10074"/>
                </a:solidFill>
              </a:rPr>
              <a:t>Bilingual Approach</a:t>
            </a:r>
            <a:endParaRPr lang="en-GB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Mathematical Courses in English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Mathematics I and II, Financial Mathematics, Theory of Probability,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m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ix of Czech and foreign students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bilingual textbooks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Mathematical software in English (Maple, </a:t>
            </a:r>
            <a:r>
              <a:rPr lang="en-GB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Statistica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, MS Excel)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some tasks in LMS Moodle in English (terminology, mathematical problems assigned in English)</a:t>
            </a:r>
          </a:p>
          <a:p>
            <a:pPr lvl="1">
              <a:defRPr/>
            </a:pPr>
            <a:endParaRPr lang="en-US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664" y="380999"/>
            <a:ext cx="674574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D10074"/>
                </a:solidFill>
              </a:rPr>
              <a:t>Advantages</a:t>
            </a:r>
            <a:endParaRPr lang="en-GB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CLIL aspects: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introduction of the wider cultural context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preparation for internationalisation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improvement of overall and specific language competence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preparation for future studies abroad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preparation for future working life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development of  multilingual interests and attitudes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diversify methods &amp; forms of classroom teaching and learning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increase of learners</a:t>
            </a:r>
            <a:r>
              <a:rPr lang="en-GB" sz="2400" smtClean="0">
                <a:solidFill>
                  <a:srgbClr val="717171"/>
                </a:solidFill>
                <a:latin typeface="Georgia" panose="02040502050405020303" pitchFamily="18" charset="0"/>
              </a:rPr>
              <a:t>’ </a:t>
            </a:r>
            <a:r>
              <a:rPr lang="en-GB" sz="2400" smtClean="0">
                <a:solidFill>
                  <a:srgbClr val="717171"/>
                </a:solidFill>
                <a:latin typeface="Georgia" panose="02040502050405020303" pitchFamily="18" charset="0"/>
              </a:rPr>
              <a:t>motivation</a:t>
            </a:r>
            <a:endParaRPr lang="en-GB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664" y="380999"/>
            <a:ext cx="674574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39552" y="21328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4000" b="1" dirty="0" smtClean="0">
                <a:solidFill>
                  <a:srgbClr val="D10074"/>
                </a:solidFill>
                <a:latin typeface="+mj-lt"/>
              </a:rPr>
              <a:t>Thank you for your attention!</a:t>
            </a:r>
          </a:p>
          <a:p>
            <a:pPr lvl="1">
              <a:defRPr/>
            </a:pPr>
            <a:endParaRPr lang="en-US" sz="4000" b="1" dirty="0" smtClean="0">
              <a:solidFill>
                <a:srgbClr val="D10074"/>
              </a:solidFill>
              <a:latin typeface="+mj-lt"/>
            </a:endParaRPr>
          </a:p>
          <a:p>
            <a:pPr lvl="1" algn="r">
              <a:defRPr/>
            </a:pPr>
            <a:r>
              <a:rPr lang="pt-PT" sz="4000" b="1" dirty="0" smtClean="0">
                <a:solidFill>
                  <a:srgbClr val="D10074"/>
                </a:solidFill>
                <a:latin typeface="+mj-lt"/>
              </a:rPr>
              <a:t>Obrigado pela sua atenção!</a:t>
            </a:r>
            <a:endParaRPr lang="en-US" sz="4000" b="1" dirty="0" smtClean="0">
              <a:solidFill>
                <a:srgbClr val="D10074"/>
              </a:solidFill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8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3608" y="38100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D10074"/>
                </a:solidFill>
              </a:rPr>
              <a:t>City </a:t>
            </a:r>
            <a:r>
              <a:rPr lang="cs-CZ" sz="3400" dirty="0" err="1" smtClean="0">
                <a:solidFill>
                  <a:srgbClr val="D10074"/>
                </a:solidFill>
              </a:rPr>
              <a:t>of</a:t>
            </a:r>
            <a:r>
              <a:rPr lang="cs-CZ" sz="3400" dirty="0" smtClean="0">
                <a:solidFill>
                  <a:srgbClr val="D10074"/>
                </a:solidFill>
              </a:rPr>
              <a:t> České Budějovice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43608" y="908720"/>
            <a:ext cx="7200800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"/>
          <p:cNvSpPr>
            <a:spLocks noChangeArrowheads="1"/>
          </p:cNvSpPr>
          <p:nvPr/>
        </p:nvSpPr>
        <p:spPr bwMode="auto">
          <a:xfrm>
            <a:off x="439738" y="1797050"/>
            <a:ext cx="597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c</a:t>
            </a:r>
            <a:r>
              <a:rPr lang="en-US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apital</a:t>
            </a: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 of South Bohemia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100 000 </a:t>
            </a:r>
            <a:r>
              <a:rPr lang="en-US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inhabitan</a:t>
            </a: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t</a:t>
            </a:r>
            <a:r>
              <a:rPr lang="en-US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s</a:t>
            </a:r>
            <a:endParaRPr lang="cs-CZ" altLang="cs-CZ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717171"/>
                </a:solidFill>
                <a:latin typeface="Georgia" panose="02040502050405020303" pitchFamily="18" charset="0"/>
              </a:rPr>
              <a:t>founded</a:t>
            </a:r>
            <a:r>
              <a:rPr lang="cs-CZ" altLang="cs-CZ" dirty="0">
                <a:solidFill>
                  <a:srgbClr val="717171"/>
                </a:solidFill>
                <a:latin typeface="Georgia" panose="02040502050405020303" pitchFamily="18" charset="0"/>
              </a:rPr>
              <a:t> in 1265</a:t>
            </a:r>
          </a:p>
        </p:txBody>
      </p:sp>
      <p:pic>
        <p:nvPicPr>
          <p:cNvPr id="24" name="Picture 10" descr="http://www.visitceskebudejovice.cz/img/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212976"/>
            <a:ext cx="5679008" cy="339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Výsledek obrázku pro &amp;ccaron;eské bud&amp;ecaron;jo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2587"/>
            <a:ext cx="40909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Výsledek obrázku pro znak českých budějovic"/>
          <p:cNvSpPr>
            <a:spLocks noChangeAspect="1" noChangeArrowheads="1"/>
          </p:cNvSpPr>
          <p:nvPr/>
        </p:nvSpPr>
        <p:spPr bwMode="auto">
          <a:xfrm>
            <a:off x="6804248" y="3933056"/>
            <a:ext cx="1584176" cy="15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znak českých budějov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292870" cy="146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8690"/>
            <a:ext cx="7200800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smtClean="0">
                <a:solidFill>
                  <a:srgbClr val="C92D70"/>
                </a:solidFill>
              </a:rPr>
              <a:t> </a:t>
            </a:r>
            <a:r>
              <a:rPr lang="cs-CZ" sz="3600" dirty="0" err="1" smtClean="0">
                <a:solidFill>
                  <a:srgbClr val="C92D70"/>
                </a:solidFill>
              </a:rPr>
              <a:t>South</a:t>
            </a:r>
            <a:r>
              <a:rPr lang="cs-CZ" sz="3600" dirty="0" smtClean="0">
                <a:solidFill>
                  <a:srgbClr val="C92D70"/>
                </a:solidFill>
              </a:rPr>
              <a:t> Bohemia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Výsledek obrázku pro ji&amp;zcaron;ní &amp;ccaron;echy rybník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"/>
          <a:stretch/>
        </p:blipFill>
        <p:spPr bwMode="auto">
          <a:xfrm>
            <a:off x="323528" y="1307307"/>
            <a:ext cx="2592287" cy="15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Výsledek obrázku pro ji&amp;zcaron;ní &amp;ccaron;echy rybní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3635"/>
            <a:ext cx="3816424" cy="189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Výsledek obrázku pro šuma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7307"/>
            <a:ext cx="2689377" cy="1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olašovice (UNESCO) - selské barok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61" y="1307307"/>
            <a:ext cx="2540238" cy="15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átní hrad a zámek Český Krumlov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-2867"/>
          <a:stretch/>
        </p:blipFill>
        <p:spPr bwMode="auto">
          <a:xfrm>
            <a:off x="5940152" y="2954071"/>
            <a:ext cx="2768750" cy="17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alerie - Hluboká nad Vltavou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r="9959" b="26234"/>
          <a:stretch/>
        </p:blipFill>
        <p:spPr bwMode="auto">
          <a:xfrm>
            <a:off x="300463" y="2993542"/>
            <a:ext cx="2615351" cy="16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červená lho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62" y="2993542"/>
            <a:ext cx="2540238" cy="17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átní hrad Zvíko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5" y="4816784"/>
            <a:ext cx="3166393" cy="19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381000"/>
            <a:ext cx="7416824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400" dirty="0" smtClean="0">
                <a:solidFill>
                  <a:srgbClr val="D10074"/>
                </a:solidFill>
              </a:rPr>
              <a:t>University </a:t>
            </a:r>
            <a:r>
              <a:rPr lang="cs-CZ" sz="3400" dirty="0" err="1" smtClean="0">
                <a:solidFill>
                  <a:srgbClr val="D10074"/>
                </a:solidFill>
              </a:rPr>
              <a:t>of</a:t>
            </a:r>
            <a:r>
              <a:rPr lang="cs-CZ" sz="3400" dirty="0" smtClean="0">
                <a:solidFill>
                  <a:srgbClr val="D10074"/>
                </a:solidFill>
              </a:rPr>
              <a:t> </a:t>
            </a:r>
            <a:r>
              <a:rPr lang="cs-CZ" sz="3400" dirty="0" err="1" smtClean="0">
                <a:solidFill>
                  <a:srgbClr val="D10074"/>
                </a:solidFill>
              </a:rPr>
              <a:t>South</a:t>
            </a:r>
            <a:r>
              <a:rPr lang="cs-CZ" sz="3400" dirty="0" smtClean="0">
                <a:solidFill>
                  <a:srgbClr val="D10074"/>
                </a:solidFill>
              </a:rPr>
              <a:t> Bohemia</a:t>
            </a:r>
            <a:endParaRPr lang="cs-CZ" sz="34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971600" y="908720"/>
            <a:ext cx="7416824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683568" y="1196752"/>
            <a:ext cx="8278812" cy="5057899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</a:t>
            </a:r>
            <a:r>
              <a:rPr lang="en-GB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ounded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in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1991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schools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(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faculties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)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220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majors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2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000 student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1 800 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employees 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300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foreign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students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/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year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prestigious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Czech university,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ranks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3-4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among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universities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in Czech Republic</a:t>
            </a:r>
            <a:endParaRPr lang="en-US" dirty="0">
              <a:solidFill>
                <a:srgbClr val="71717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82613" lvl="2" indent="0">
              <a:buFont typeface="Symbol" pitchFamily="18" charset="2"/>
              <a:buNone/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						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  <a:hlinkClick r:id="rId3"/>
              </a:rPr>
              <a:t>more info</a:t>
            </a:r>
            <a:endParaRPr lang="en-US" dirty="0" smtClean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2984500" lvl="8" indent="-514350">
              <a:buFont typeface="Arial" pitchFamily="34" charset="0"/>
              <a:buChar char="•"/>
              <a:defRPr/>
            </a:pPr>
            <a:endParaRPr lang="cs-CZ" sz="1800" dirty="0">
              <a:solidFill>
                <a:schemeClr val="tx1"/>
              </a:solidFill>
              <a:latin typeface="Georgia" panose="02040502050405020303" pitchFamily="18" charset="0"/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endParaRPr lang="en-GB" dirty="0" smtClean="0">
              <a:cs typeface="Times New Roman" pitchFamily="16" charset="0"/>
            </a:endParaRPr>
          </a:p>
          <a:p>
            <a:pPr marL="0" indent="0">
              <a:buSzPct val="75000"/>
              <a:buFont typeface="Arial" charset="0"/>
              <a:buChar char="•"/>
              <a:defRPr/>
            </a:pP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0"/>
          <a:stretch>
            <a:fillRect/>
          </a:stretch>
        </p:blipFill>
        <p:spPr bwMode="auto">
          <a:xfrm>
            <a:off x="4524375" y="1295400"/>
            <a:ext cx="3584575" cy="2779713"/>
          </a:xfrm>
          <a:prstGeom prst="rect">
            <a:avLst/>
          </a:prstGeom>
          <a:noFill/>
          <a:ln w="3168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D10074"/>
                </a:solidFill>
              </a:rPr>
              <a:t>University </a:t>
            </a:r>
            <a:r>
              <a:rPr lang="cs-CZ" sz="3600" dirty="0" err="1" smtClean="0">
                <a:solidFill>
                  <a:srgbClr val="D10074"/>
                </a:solidFill>
              </a:rPr>
              <a:t>Campus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07504" y="1340768"/>
            <a:ext cx="8686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717171"/>
                </a:solidFill>
                <a:latin typeface="Georgia" panose="02040502050405020303" pitchFamily="18" charset="0"/>
              </a:rPr>
              <a:t>u</a:t>
            </a:r>
            <a:r>
              <a:rPr lang="en-US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niversity</a:t>
            </a:r>
            <a:r>
              <a:rPr lang="en-US" sz="2400" dirty="0">
                <a:solidFill>
                  <a:srgbClr val="717171"/>
                </a:solidFill>
                <a:latin typeface="Georgia" panose="02040502050405020303" pitchFamily="18" charset="0"/>
              </a:rPr>
              <a:t> campus in a quiet area with links to the city park 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mo</a:t>
            </a:r>
            <a:r>
              <a:rPr lang="en-US" sz="2400" dirty="0" err="1">
                <a:solidFill>
                  <a:srgbClr val="717171"/>
                </a:solidFill>
                <a:latin typeface="Georgia" panose="02040502050405020303" pitchFamily="18" charset="0"/>
              </a:rPr>
              <a:t>dern</a:t>
            </a:r>
            <a:r>
              <a:rPr lang="en-US" sz="2400" dirty="0">
                <a:solidFill>
                  <a:srgbClr val="717171"/>
                </a:solidFill>
                <a:latin typeface="Georgia" panose="02040502050405020303" pitchFamily="18" charset="0"/>
              </a:rPr>
              <a:t> library, dormitory, canteen and sports </a:t>
            </a:r>
            <a:r>
              <a:rPr lang="en-US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facilities</a:t>
            </a:r>
            <a:endParaRPr lang="en-US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717171"/>
                </a:solidFill>
                <a:latin typeface="Arial" charset="0"/>
              </a:rPr>
              <a:t> </a:t>
            </a:r>
            <a:endParaRPr lang="cs-CZ" dirty="0">
              <a:solidFill>
                <a:srgbClr val="717171"/>
              </a:solidFill>
              <a:latin typeface="Arial" charset="0"/>
            </a:endParaRPr>
          </a:p>
        </p:txBody>
      </p:sp>
      <p:pic>
        <p:nvPicPr>
          <p:cNvPr id="15" name="Picture 6" descr="Z:\Fotky\01 Fotobanka 2013\Fotografové\Libor Sváček\Sváček fotky 8-2013\JPG\4_1920_bodu\2013_08_03_083354_8126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890838"/>
            <a:ext cx="535463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860675"/>
            <a:ext cx="26527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D10074"/>
                </a:solidFill>
              </a:rPr>
              <a:t>Faculty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of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Economics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obsah 8"/>
          <p:cNvSpPr txBox="1">
            <a:spLocks/>
          </p:cNvSpPr>
          <p:nvPr/>
        </p:nvSpPr>
        <p:spPr>
          <a:xfrm>
            <a:off x="611560" y="903040"/>
            <a:ext cx="8278812" cy="5461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</a:t>
            </a:r>
            <a:r>
              <a:rPr lang="en-GB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ounded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in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2007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departments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12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majors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Bc, MA, PhD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levels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1 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6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00 student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80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members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of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staff</a:t>
            </a: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more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than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4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0 partner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universities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from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abroad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9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0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foreign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students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/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academic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year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GB" dirty="0" smtClean="0">
              <a:cs typeface="Times New Roman" pitchFamily="16" charset="0"/>
            </a:endParaRPr>
          </a:p>
          <a:p>
            <a:pPr marL="303213" lvl="1" indent="0">
              <a:buSzPct val="75000"/>
              <a:buFont typeface="Symbol" pitchFamily="18" charset="2"/>
              <a:buNone/>
              <a:defRPr/>
            </a:pPr>
            <a:r>
              <a:rPr lang="en-GB" dirty="0" smtClean="0">
                <a:cs typeface="Times New Roman" pitchFamily="16" charset="0"/>
              </a:rPr>
              <a:t>							</a:t>
            </a:r>
            <a:r>
              <a:rPr lang="en-GB" dirty="0" smtClean="0">
                <a:cs typeface="Times New Roman" pitchFamily="16" charset="0"/>
                <a:hlinkClick r:id="rId2"/>
              </a:rPr>
              <a:t>more info</a:t>
            </a: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3175"/>
            <a:ext cx="3881438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786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4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err="1" smtClean="0">
                <a:solidFill>
                  <a:srgbClr val="D10074"/>
                </a:solidFill>
              </a:rPr>
              <a:t>Faculty</a:t>
            </a:r>
            <a:r>
              <a:rPr lang="cs-CZ" sz="3600" dirty="0" smtClean="0">
                <a:solidFill>
                  <a:srgbClr val="D10074"/>
                </a:solidFill>
              </a:rPr>
              <a:t> </a:t>
            </a:r>
            <a:r>
              <a:rPr lang="cs-CZ" sz="3600" dirty="0" err="1" smtClean="0">
                <a:solidFill>
                  <a:srgbClr val="D10074"/>
                </a:solidFill>
              </a:rPr>
              <a:t>Departments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obsah 8"/>
          <p:cNvSpPr txBox="1">
            <a:spLocks/>
          </p:cNvSpPr>
          <p:nvPr/>
        </p:nvSpPr>
        <p:spPr>
          <a:xfrm>
            <a:off x="611560" y="903040"/>
            <a:ext cx="8278812" cy="54610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defRPr/>
            </a:pPr>
            <a:endParaRPr lang="cs-CZ" dirty="0" smtClean="0"/>
          </a:p>
          <a:p>
            <a:pPr marL="514350" indent="-514350">
              <a:defRPr/>
            </a:pPr>
            <a:endParaRPr lang="cs-CZ" dirty="0" smtClean="0">
              <a:ea typeface="Calibri" pitchFamily="32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Accounting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and Finance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Applied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</a:t>
            </a:r>
            <a:r>
              <a:rPr lang="cs-CZ" dirty="0" err="1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M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athematics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 and </a:t>
            </a: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Times New Roman" pitchFamily="16" charset="0"/>
              </a:rPr>
              <a:t>Informatics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Economics</a:t>
            </a: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cs-CZ" dirty="0" err="1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Regional</a:t>
            </a:r>
            <a:r>
              <a:rPr lang="cs-CZ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 Management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cs typeface="Times New Roman" pitchFamily="16" charset="0"/>
              </a:rPr>
              <a:t>Law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Languages</a:t>
            </a:r>
            <a:endParaRPr lang="en-GB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Management</a:t>
            </a: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717171"/>
                </a:solidFill>
                <a:latin typeface="Georgia" panose="02040502050405020303" pitchFamily="18" charset="0"/>
                <a:ea typeface="Calibri" pitchFamily="32" charset="0"/>
                <a:cs typeface="Calibri" pitchFamily="32" charset="0"/>
              </a:rPr>
              <a:t>Trade and Tourism</a:t>
            </a:r>
            <a:endParaRPr lang="en-GB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514350" indent="-514350">
              <a:buClr>
                <a:srgbClr val="909090"/>
              </a:buClr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717171"/>
              </a:solidFill>
              <a:latin typeface="Georgia" panose="02040502050405020303" pitchFamily="18" charset="0"/>
              <a:cs typeface="Times New Roman" pitchFamily="16" charset="0"/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GB" dirty="0" smtClean="0">
              <a:cs typeface="Times New Roman" pitchFamily="16" charset="0"/>
            </a:endParaRPr>
          </a:p>
          <a:p>
            <a:pPr marL="303213" lvl="1" indent="0">
              <a:buSzPct val="75000"/>
              <a:buFont typeface="Symbol" pitchFamily="18" charset="2"/>
              <a:buNone/>
              <a:defRPr/>
            </a:pPr>
            <a:r>
              <a:rPr lang="en-GB" dirty="0" smtClean="0">
                <a:cs typeface="Times New Roman" pitchFamily="16" charset="0"/>
              </a:rPr>
              <a:t>							</a:t>
            </a:r>
            <a:r>
              <a:rPr lang="en-GB" dirty="0" smtClean="0">
                <a:cs typeface="Times New Roman" pitchFamily="16" charset="0"/>
                <a:hlinkClick r:id="rId2"/>
              </a:rPr>
              <a:t>more info</a:t>
            </a:r>
            <a:endParaRPr lang="en-GB" dirty="0" smtClean="0">
              <a:cs typeface="Times New Roman" pitchFamily="1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786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u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41344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381000"/>
            <a:ext cx="7344816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 smtClean="0">
                <a:solidFill>
                  <a:srgbClr val="D10074"/>
                </a:solidFill>
              </a:rPr>
              <a:t>Study </a:t>
            </a:r>
            <a:r>
              <a:rPr lang="cs-CZ" sz="3600" dirty="0" err="1" smtClean="0">
                <a:solidFill>
                  <a:srgbClr val="D10074"/>
                </a:solidFill>
              </a:rPr>
              <a:t>Possibilites</a:t>
            </a:r>
            <a:endParaRPr lang="cs-CZ" sz="3600" dirty="0">
              <a:solidFill>
                <a:srgbClr val="D10074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48785" y="1164134"/>
            <a:ext cx="8607425" cy="689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– 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undergraduate</a:t>
            </a:r>
            <a:endParaRPr lang="cs-CZ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Accountancy and Financial Management of Enterprise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 (</a:t>
            </a:r>
            <a:r>
              <a:rPr lang="en-US" sz="2000" i="1" dirty="0">
                <a:solidFill>
                  <a:srgbClr val="717171"/>
                </a:solidFill>
                <a:latin typeface="Georgia" panose="02040502050405020303" pitchFamily="18" charset="0"/>
              </a:rPr>
              <a:t>in Czech and English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Financial and Insurance Mathematics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and Business Economics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of 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Structural Policy of the EU for Public </a:t>
            </a: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Administration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1"/>
            <a:endParaRPr 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17171"/>
                </a:solidFill>
                <a:latin typeface="Georgia" panose="02040502050405020303" pitchFamily="18" charset="0"/>
              </a:rPr>
              <a:t>Full degree majors </a:t>
            </a: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– post</a:t>
            </a:r>
            <a:r>
              <a:rPr lang="en-GB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graduate</a:t>
            </a:r>
            <a:endParaRPr lang="cs-CZ" sz="24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Accountancy and Financial Management of Enterprise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Economic Informatics 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Economics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Management of </a:t>
            </a: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Commerce</a:t>
            </a: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Structural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Policy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of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the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EU and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Rural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cs-CZ" sz="20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Development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PhD </a:t>
            </a:r>
            <a:r>
              <a:rPr lang="cs-CZ" sz="2400" dirty="0" err="1" smtClean="0">
                <a:solidFill>
                  <a:srgbClr val="717171"/>
                </a:solidFill>
                <a:latin typeface="Georgia" panose="02040502050405020303" pitchFamily="18" charset="0"/>
              </a:rPr>
              <a:t>degree</a:t>
            </a:r>
            <a:endParaRPr lang="cs-CZ" sz="2400" dirty="0" smtClean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Management </a:t>
            </a:r>
            <a:r>
              <a:rPr lang="en-GB" sz="2000" dirty="0">
                <a:solidFill>
                  <a:srgbClr val="717171"/>
                </a:solidFill>
                <a:latin typeface="Georgia" panose="02040502050405020303" pitchFamily="18" charset="0"/>
              </a:rPr>
              <a:t>and Business </a:t>
            </a:r>
            <a:r>
              <a:rPr lang="en-GB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Economics</a:t>
            </a:r>
            <a:r>
              <a:rPr lang="cs-CZ" sz="2000" dirty="0" smtClean="0">
                <a:solidFill>
                  <a:srgbClr val="71717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(</a:t>
            </a:r>
            <a:r>
              <a:rPr lang="en-US" sz="2000" i="1" dirty="0">
                <a:solidFill>
                  <a:srgbClr val="717171"/>
                </a:solidFill>
                <a:latin typeface="Georgia" panose="02040502050405020303" pitchFamily="18" charset="0"/>
              </a:rPr>
              <a:t>in Czech and English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717171"/>
              </a:solidFill>
              <a:latin typeface="Georgia" panose="02040502050405020303" pitchFamily="18" charset="0"/>
            </a:endParaRPr>
          </a:p>
          <a:p>
            <a:pPr lvl="5">
              <a:defRPr/>
            </a:pPr>
            <a:r>
              <a:rPr lang="en-US" sz="2400" dirty="0">
                <a:latin typeface="Georgia" panose="02040502050405020303" pitchFamily="18" charset="0"/>
              </a:rPr>
              <a:t>					</a:t>
            </a:r>
            <a:endParaRPr lang="cs-CZ" sz="2600" dirty="0">
              <a:latin typeface="Georgia" panose="02040502050405020303" pitchFamily="18" charset="0"/>
            </a:endParaRP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8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1" y="388690"/>
            <a:ext cx="7921525" cy="37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smtClean="0">
                <a:solidFill>
                  <a:srgbClr val="C92D70"/>
                </a:solidFill>
              </a:rPr>
              <a:t>                                        New </a:t>
            </a:r>
            <a:r>
              <a:rPr lang="cs-CZ" sz="3600" dirty="0" err="1" smtClean="0">
                <a:solidFill>
                  <a:srgbClr val="C92D70"/>
                </a:solidFill>
              </a:rPr>
              <a:t>Approaches</a:t>
            </a:r>
            <a:endParaRPr lang="cs-CZ" sz="3600" dirty="0">
              <a:solidFill>
                <a:srgbClr val="C92D7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55576" y="908720"/>
            <a:ext cx="7488832" cy="0"/>
          </a:xfrm>
          <a:prstGeom prst="line">
            <a:avLst/>
          </a:prstGeom>
          <a:ln w="53975">
            <a:gradFill flip="none" rotWithShape="1">
              <a:gsLst>
                <a:gs pos="100000">
                  <a:srgbClr val="C0339B">
                    <a:alpha val="34000"/>
                  </a:srgbClr>
                </a:gs>
                <a:gs pos="15000">
                  <a:schemeClr val="bg1">
                    <a:lumMod val="65000"/>
                  </a:schemeClr>
                </a:gs>
                <a:gs pos="100000">
                  <a:srgbClr val="C42E9D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-675551" y="1135404"/>
            <a:ext cx="98395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1" hangingPunct="1">
              <a:spcBef>
                <a:spcPct val="20000"/>
              </a:spcBef>
              <a:defRPr/>
            </a:pP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Educational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process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focuses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400" dirty="0" err="1">
                <a:solidFill>
                  <a:srgbClr val="717171"/>
                </a:solidFill>
                <a:latin typeface="Georgia" pitchFamily="18" charset="0"/>
              </a:rPr>
              <a:t>also</a:t>
            </a:r>
            <a:r>
              <a:rPr lang="cs-CZ" altLang="cs-CZ" sz="2400" dirty="0">
                <a:solidFill>
                  <a:srgbClr val="717171"/>
                </a:solidFill>
                <a:latin typeface="Georgia" pitchFamily="18" charset="0"/>
              </a:rPr>
              <a:t> on: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s</a:t>
            </a:r>
            <a:r>
              <a:rPr lang="en-GB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i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mulations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GB" altLang="cs-CZ" sz="2000" dirty="0">
                <a:solidFill>
                  <a:srgbClr val="717171"/>
                </a:solidFill>
                <a:latin typeface="Georgia" pitchFamily="18" charset="0"/>
              </a:rPr>
              <a:t>of management and court processes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;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green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itchFamily="18" charset="0"/>
              </a:rPr>
              <a:t>which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which is defined as an economy that aims at reducing environmental risks and ecological scarcities, and that aims for sustainable development without degrading the environment</a:t>
            </a:r>
            <a:r>
              <a:rPr 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;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bio </a:t>
            </a:r>
            <a:r>
              <a:rPr lang="en-GB" altLang="cs-CZ" sz="2000" b="1" i="1" dirty="0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cs-CZ" altLang="cs-CZ" sz="2000" dirty="0" err="1">
                <a:solidFill>
                  <a:srgbClr val="717171"/>
                </a:solidFill>
                <a:latin typeface="Georgia" pitchFamily="18" charset="0"/>
              </a:rPr>
              <a:t>which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717171"/>
                </a:solidFill>
                <a:latin typeface="Georgia" panose="02040502050405020303" pitchFamily="18" charset="0"/>
              </a:rPr>
              <a:t>comprises those parts of the economy that use renewable biological resources from land and sea – such as crops, forests, fish, animals and micro-organisms – to produce food, materials and energy</a:t>
            </a:r>
            <a:r>
              <a:rPr lang="cs-CZ" sz="2000" dirty="0">
                <a:solidFill>
                  <a:srgbClr val="717171"/>
                </a:solidFill>
                <a:latin typeface="Georgia" panose="02040502050405020303" pitchFamily="18" charset="0"/>
              </a:rPr>
              <a:t>;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spcBef>
                <a:spcPct val="20000"/>
              </a:spcBef>
              <a:spcAft>
                <a:spcPts val="48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pluralism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in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economy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enrich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es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teaching and research and </a:t>
            </a:r>
            <a:r>
              <a:rPr lang="en-US" altLang="cs-CZ" sz="2000" dirty="0" err="1">
                <a:solidFill>
                  <a:srgbClr val="717171"/>
                </a:solidFill>
                <a:latin typeface="Georgia" pitchFamily="18" charset="0"/>
              </a:rPr>
              <a:t>reinvigorat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es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the discipline and bring</a:t>
            </a:r>
            <a:r>
              <a:rPr lang="cs-CZ" altLang="cs-CZ" sz="2000" dirty="0">
                <a:solidFill>
                  <a:srgbClr val="717171"/>
                </a:solidFill>
                <a:latin typeface="Georgia" pitchFamily="18" charset="0"/>
              </a:rPr>
              <a:t>s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 economics back into the service of society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fair </a:t>
            </a:r>
            <a:r>
              <a:rPr lang="cs-CZ" altLang="cs-CZ" sz="2000" b="1" i="1" dirty="0" err="1">
                <a:solidFill>
                  <a:srgbClr val="717171"/>
                </a:solidFill>
                <a:latin typeface="Georgia" pitchFamily="18" charset="0"/>
              </a:rPr>
              <a:t>trade</a:t>
            </a:r>
            <a:r>
              <a:rPr lang="cs-CZ" altLang="cs-CZ" sz="2000" b="1" i="1" dirty="0">
                <a:solidFill>
                  <a:srgbClr val="717171"/>
                </a:solidFill>
                <a:latin typeface="Georgia" pitchFamily="18" charset="0"/>
              </a:rPr>
              <a:t>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which is a social movement whose stated goal </a:t>
            </a:r>
            <a:endParaRPr lang="cs-CZ" altLang="cs-CZ" sz="2000" dirty="0" smtClean="0">
              <a:solidFill>
                <a:srgbClr val="717171"/>
              </a:solidFill>
              <a:latin typeface="Georgia" pitchFamily="18" charset="0"/>
            </a:endParaRPr>
          </a:p>
          <a:p>
            <a:pPr lvl="2" eaLnBrk="1" hangingPunct="1">
              <a:defRPr/>
            </a:pPr>
            <a:r>
              <a:rPr lang="cs-CZ" altLang="cs-CZ" sz="2000" dirty="0" smtClean="0">
                <a:solidFill>
                  <a:srgbClr val="717171"/>
                </a:solidFill>
                <a:latin typeface="Georgia" pitchFamily="18" charset="0"/>
              </a:rPr>
              <a:t>     </a:t>
            </a:r>
            <a:r>
              <a:rPr lang="en-US" altLang="cs-CZ" sz="2000" dirty="0" smtClean="0">
                <a:solidFill>
                  <a:srgbClr val="717171"/>
                </a:solidFill>
                <a:latin typeface="Georgia" pitchFamily="18" charset="0"/>
              </a:rPr>
              <a:t>is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to help producers in developing countries achieve better </a:t>
            </a:r>
            <a:endParaRPr lang="cs-CZ" altLang="cs-CZ" sz="2000" dirty="0" smtClean="0">
              <a:solidFill>
                <a:srgbClr val="717171"/>
              </a:solidFill>
              <a:latin typeface="Georgia" pitchFamily="18" charset="0"/>
            </a:endParaRPr>
          </a:p>
          <a:p>
            <a:pPr lvl="2" eaLnBrk="1" hangingPunct="1">
              <a:defRPr/>
            </a:pPr>
            <a:r>
              <a:rPr lang="cs-CZ" altLang="cs-CZ" sz="2000" dirty="0" smtClean="0">
                <a:solidFill>
                  <a:srgbClr val="717171"/>
                </a:solidFill>
                <a:latin typeface="Georgia" pitchFamily="18" charset="0"/>
              </a:rPr>
              <a:t>     </a:t>
            </a:r>
            <a:r>
              <a:rPr lang="en-US" altLang="cs-CZ" sz="2000" dirty="0" smtClean="0">
                <a:solidFill>
                  <a:srgbClr val="717171"/>
                </a:solidFill>
                <a:latin typeface="Georgia" pitchFamily="18" charset="0"/>
              </a:rPr>
              <a:t>trading </a:t>
            </a:r>
            <a:r>
              <a:rPr lang="en-US" altLang="cs-CZ" sz="2000" dirty="0">
                <a:solidFill>
                  <a:srgbClr val="717171"/>
                </a:solidFill>
                <a:latin typeface="Georgia" pitchFamily="18" charset="0"/>
              </a:rPr>
              <a:t>conditions and to promote sustainable farming.</a:t>
            </a:r>
            <a:endParaRPr lang="cs-CZ" altLang="cs-CZ" sz="2000" dirty="0">
              <a:solidFill>
                <a:srgbClr val="717171"/>
              </a:solidFill>
              <a:latin typeface="Georgia" pitchFamily="18" charset="0"/>
            </a:endParaRPr>
          </a:p>
        </p:txBody>
      </p:sp>
      <p:pic>
        <p:nvPicPr>
          <p:cNvPr id="10" name="Picture 2" descr="Výsledek obrázku pro fairtr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28320"/>
            <a:ext cx="1152773" cy="11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978"/>
            <a:ext cx="33607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623</Words>
  <Application>Microsoft Office PowerPoint</Application>
  <PresentationFormat>Předvádění na obrazovce (4:3)</PresentationFormat>
  <Paragraphs>158</Paragraphs>
  <Slides>16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Mikešová</dc:creator>
  <cp:lastModifiedBy>Marek Šulita</cp:lastModifiedBy>
  <cp:revision>53</cp:revision>
  <dcterms:created xsi:type="dcterms:W3CDTF">2013-03-07T13:03:11Z</dcterms:created>
  <dcterms:modified xsi:type="dcterms:W3CDTF">2018-06-21T15:49:49Z</dcterms:modified>
</cp:coreProperties>
</file>